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8" r:id="rId3"/>
    <p:sldId id="257" r:id="rId4"/>
    <p:sldId id="261" r:id="rId5"/>
    <p:sldId id="263" r:id="rId6"/>
    <p:sldId id="264" r:id="rId7"/>
    <p:sldId id="266" r:id="rId8"/>
    <p:sldId id="265" r:id="rId9"/>
    <p:sldId id="259" r:id="rId10"/>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ox" initials="JJB"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73767"/>
    <a:srgbClr val="3EA6C2"/>
    <a:srgbClr val="003366"/>
    <a:srgbClr val="003399"/>
    <a:srgbClr val="2A7286"/>
    <a:srgbClr val="080195"/>
    <a:srgbClr val="002A7E"/>
    <a:srgbClr val="0038A8"/>
    <a:srgbClr val="21819F"/>
    <a:srgbClr val="3693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27F97BB-C833-4FB7-BDE5-3F7075034690}" styleName="Estilo temático 2 - Énfasis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882" y="8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EFEEDA-367B-427A-89CC-50E1677667F3}" type="datetimeFigureOut">
              <a:rPr lang="es-ES" smtClean="0"/>
              <a:pPr/>
              <a:t>24/05/2017</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CBACCC-ADFC-474B-AED0-D3E2A876CCB9}" type="slidenum">
              <a:rPr lang="es-ES" smtClean="0"/>
              <a:pPr/>
              <a:t>‹Nº›</a:t>
            </a:fld>
            <a:endParaRPr lang="es-ES"/>
          </a:p>
        </p:txBody>
      </p:sp>
    </p:spTree>
    <p:extLst>
      <p:ext uri="{BB962C8B-B14F-4D97-AF65-F5344CB8AC3E}">
        <p14:creationId xmlns:p14="http://schemas.microsoft.com/office/powerpoint/2010/main" val="3941716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89CBACCC-ADFC-474B-AED0-D3E2A876CCB9}"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89CBACCC-ADFC-474B-AED0-D3E2A876CCB9}"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89CBACCC-ADFC-474B-AED0-D3E2A876CCB9}"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89CBACCC-ADFC-474B-AED0-D3E2A876CCB9}"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89CBACCC-ADFC-474B-AED0-D3E2A876CCB9}"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b="0" i="0" kern="1200" dirty="0">
                <a:solidFill>
                  <a:schemeClr val="tx1"/>
                </a:solidFill>
                <a:effectLst/>
                <a:latin typeface="+mn-lt"/>
                <a:ea typeface="+mn-ea"/>
                <a:cs typeface="+mn-cs"/>
              </a:rPr>
              <a:t>Igual tienes que explicar que al ser un modelo saturado (</a:t>
            </a:r>
            <a:r>
              <a:rPr lang="es-ES" sz="1200" b="0" i="0" kern="1200" dirty="0" err="1">
                <a:solidFill>
                  <a:schemeClr val="tx1"/>
                </a:solidFill>
                <a:effectLst/>
                <a:latin typeface="+mn-lt"/>
                <a:ea typeface="+mn-ea"/>
                <a:cs typeface="+mn-cs"/>
              </a:rPr>
              <a:t>gl</a:t>
            </a:r>
            <a:r>
              <a:rPr lang="es-ES" sz="1200" b="0" i="0" kern="1200" dirty="0">
                <a:solidFill>
                  <a:schemeClr val="tx1"/>
                </a:solidFill>
                <a:effectLst/>
                <a:latin typeface="+mn-lt"/>
                <a:ea typeface="+mn-ea"/>
                <a:cs typeface="+mn-cs"/>
              </a:rPr>
              <a:t> = 0) no se evalúa el ajuste pero que el interés reside. precisamente. en estudiar de forma simultánea el efecto conjunto de todas las variables en la VD y su relación entre ellas (entre las V.I.)</a:t>
            </a:r>
            <a:endParaRPr lang="es-ES" dirty="0"/>
          </a:p>
        </p:txBody>
      </p:sp>
      <p:sp>
        <p:nvSpPr>
          <p:cNvPr id="4" name="3 Marcador de número de diapositiva"/>
          <p:cNvSpPr>
            <a:spLocks noGrp="1"/>
          </p:cNvSpPr>
          <p:nvPr>
            <p:ph type="sldNum" sz="quarter" idx="10"/>
          </p:nvPr>
        </p:nvSpPr>
        <p:spPr/>
        <p:txBody>
          <a:bodyPr/>
          <a:lstStyle/>
          <a:p>
            <a:fld id="{89CBACCC-ADFC-474B-AED0-D3E2A876CCB9}" type="slidenum">
              <a:rPr lang="es-ES" smtClean="0"/>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b="0" i="0" kern="1200" dirty="0">
                <a:solidFill>
                  <a:schemeClr val="tx1"/>
                </a:solidFill>
                <a:effectLst/>
                <a:latin typeface="+mn-lt"/>
                <a:ea typeface="+mn-ea"/>
                <a:cs typeface="+mn-cs"/>
              </a:rPr>
              <a:t> Yo, más que 'se confirma' y punto, haría una mínima lectura, pensando sobre todo en posibles vías de desarrollo de la investigación</a:t>
            </a:r>
            <a:endParaRPr lang="es-ES" dirty="0"/>
          </a:p>
        </p:txBody>
      </p:sp>
      <p:sp>
        <p:nvSpPr>
          <p:cNvPr id="4" name="3 Marcador de número de diapositiva"/>
          <p:cNvSpPr>
            <a:spLocks noGrp="1"/>
          </p:cNvSpPr>
          <p:nvPr>
            <p:ph type="sldNum" sz="quarter" idx="10"/>
          </p:nvPr>
        </p:nvSpPr>
        <p:spPr/>
        <p:txBody>
          <a:bodyPr/>
          <a:lstStyle/>
          <a:p>
            <a:fld id="{89CBACCC-ADFC-474B-AED0-D3E2A876CCB9}" type="slidenum">
              <a:rPr lang="es-ES" smtClean="0"/>
              <a:pPr/>
              <a:t>8</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89CBACCC-ADFC-474B-AED0-D3E2A876CCB9}" type="slidenum">
              <a:rPr lang="es-ES" smtClean="0"/>
              <a:pPr/>
              <a:t>9</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85C2CBA-340A-47C4-9403-5B7B60E72179}" type="datetimeFigureOut">
              <a:rPr lang="es-ES" smtClean="0"/>
              <a:pPr/>
              <a:t>24/05/2017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512334F-8646-4FD1-B3FD-68BDCFC13A33}" type="slidenum">
              <a:rPr lang="es-ES" smtClean="0"/>
              <a:pPr/>
              <a:t>‹Nº›</a:t>
            </a:fld>
            <a:endParaRPr lang="es-ES"/>
          </a:p>
        </p:txBody>
      </p:sp>
    </p:spTree>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85C2CBA-340A-47C4-9403-5B7B60E72179}" type="datetimeFigureOut">
              <a:rPr lang="es-ES" smtClean="0"/>
              <a:pPr/>
              <a:t>24/05/2017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512334F-8646-4FD1-B3FD-68BDCFC13A33}" type="slidenum">
              <a:rPr lang="es-ES" smtClean="0"/>
              <a:pPr/>
              <a:t>‹Nº›</a:t>
            </a:fld>
            <a:endParaRPr lang="es-ES"/>
          </a:p>
        </p:txBody>
      </p:sp>
    </p:spTree>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85C2CBA-340A-47C4-9403-5B7B60E72179}" type="datetimeFigureOut">
              <a:rPr lang="es-ES" smtClean="0"/>
              <a:pPr/>
              <a:t>24/05/2017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512334F-8646-4FD1-B3FD-68BDCFC13A33}" type="slidenum">
              <a:rPr lang="es-ES" smtClean="0"/>
              <a:pPr/>
              <a:t>‹Nº›</a:t>
            </a:fld>
            <a:endParaRPr lang="es-ES"/>
          </a:p>
        </p:txBody>
      </p:sp>
    </p:spTree>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85C2CBA-340A-47C4-9403-5B7B60E72179}" type="datetimeFigureOut">
              <a:rPr lang="es-ES" smtClean="0"/>
              <a:pPr/>
              <a:t>24/05/2017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512334F-8646-4FD1-B3FD-68BDCFC13A33}" type="slidenum">
              <a:rPr lang="es-ES" smtClean="0"/>
              <a:pPr/>
              <a:t>‹Nº›</a:t>
            </a:fld>
            <a:endParaRPr lang="es-ES"/>
          </a:p>
        </p:txBody>
      </p:sp>
    </p:spTree>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85C2CBA-340A-47C4-9403-5B7B60E72179}" type="datetimeFigureOut">
              <a:rPr lang="es-ES" smtClean="0"/>
              <a:pPr/>
              <a:t>24/05/2017</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512334F-8646-4FD1-B3FD-68BDCFC13A33}" type="slidenum">
              <a:rPr lang="es-ES" smtClean="0"/>
              <a:pPr/>
              <a:t>‹Nº›</a:t>
            </a:fld>
            <a:endParaRPr lang="es-ES"/>
          </a:p>
        </p:txBody>
      </p:sp>
    </p:spTree>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85C2CBA-340A-47C4-9403-5B7B60E72179}" type="datetimeFigureOut">
              <a:rPr lang="es-ES" smtClean="0"/>
              <a:pPr/>
              <a:t>24/05/2017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512334F-8646-4FD1-B3FD-68BDCFC13A33}" type="slidenum">
              <a:rPr lang="es-ES" smtClean="0"/>
              <a:pPr/>
              <a:t>‹Nº›</a:t>
            </a:fld>
            <a:endParaRPr lang="es-ES"/>
          </a:p>
        </p:txBody>
      </p:sp>
    </p:spTree>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85C2CBA-340A-47C4-9403-5B7B60E72179}" type="datetimeFigureOut">
              <a:rPr lang="es-ES" smtClean="0"/>
              <a:pPr/>
              <a:t>24/05/2017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512334F-8646-4FD1-B3FD-68BDCFC13A33}" type="slidenum">
              <a:rPr lang="es-ES" smtClean="0"/>
              <a:pPr/>
              <a:t>‹Nº›</a:t>
            </a:fld>
            <a:endParaRPr lang="es-ES"/>
          </a:p>
        </p:txBody>
      </p:sp>
    </p:spTree>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85C2CBA-340A-47C4-9403-5B7B60E72179}" type="datetimeFigureOut">
              <a:rPr lang="es-ES" smtClean="0"/>
              <a:pPr/>
              <a:t>24/05/2017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512334F-8646-4FD1-B3FD-68BDCFC13A33}" type="slidenum">
              <a:rPr lang="es-ES" smtClean="0"/>
              <a:pPr/>
              <a:t>‹Nº›</a:t>
            </a:fld>
            <a:endParaRPr lang="es-ES"/>
          </a:p>
        </p:txBody>
      </p:sp>
    </p:spTree>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85C2CBA-340A-47C4-9403-5B7B60E72179}" type="datetimeFigureOut">
              <a:rPr lang="es-ES" smtClean="0"/>
              <a:pPr/>
              <a:t>24/05/2017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512334F-8646-4FD1-B3FD-68BDCFC13A33}" type="slidenum">
              <a:rPr lang="es-ES" smtClean="0"/>
              <a:pPr/>
              <a:t>‹Nº›</a:t>
            </a:fld>
            <a:endParaRPr lang="es-ES"/>
          </a:p>
        </p:txBody>
      </p:sp>
    </p:spTree>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85C2CBA-340A-47C4-9403-5B7B60E72179}" type="datetimeFigureOut">
              <a:rPr lang="es-ES" smtClean="0"/>
              <a:pPr/>
              <a:t>24/05/2017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512334F-8646-4FD1-B3FD-68BDCFC13A33}" type="slidenum">
              <a:rPr lang="es-ES" smtClean="0"/>
              <a:pPr/>
              <a:t>‹Nº›</a:t>
            </a:fld>
            <a:endParaRPr lang="es-ES"/>
          </a:p>
        </p:txBody>
      </p:sp>
    </p:spTree>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85C2CBA-340A-47C4-9403-5B7B60E72179}" type="datetimeFigureOut">
              <a:rPr lang="es-ES" smtClean="0"/>
              <a:pPr/>
              <a:t>24/05/2017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512334F-8646-4FD1-B3FD-68BDCFC13A33}" type="slidenum">
              <a:rPr lang="es-ES" smtClean="0"/>
              <a:pPr/>
              <a:t>‹Nº›</a:t>
            </a:fld>
            <a:endParaRPr lang="es-ES"/>
          </a:p>
        </p:txBody>
      </p:sp>
    </p:spTree>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85C2CBA-340A-47C4-9403-5B7B60E72179}" type="datetimeFigureOut">
              <a:rPr lang="es-ES" smtClean="0"/>
              <a:pPr/>
              <a:t>24/05/2017</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512334F-8646-4FD1-B3FD-68BDCFC13A33}"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dir="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429512"/>
            <a:ext cx="6300192" cy="4374486"/>
          </a:xfrm>
          <a:prstGeom prst="rect">
            <a:avLst/>
          </a:prstGeom>
          <a:solidFill>
            <a:srgbClr val="07376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6 Rectángulo"/>
          <p:cNvSpPr/>
          <p:nvPr/>
        </p:nvSpPr>
        <p:spPr>
          <a:xfrm>
            <a:off x="6588224" y="429512"/>
            <a:ext cx="2555776" cy="4374486"/>
          </a:xfrm>
          <a:prstGeom prst="rect">
            <a:avLst/>
          </a:prstGeom>
          <a:solidFill>
            <a:schemeClr val="accent5">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7 CuadroTexto"/>
          <p:cNvSpPr txBox="1"/>
          <p:nvPr/>
        </p:nvSpPr>
        <p:spPr>
          <a:xfrm>
            <a:off x="395536" y="1401619"/>
            <a:ext cx="5616624" cy="1200329"/>
          </a:xfrm>
          <a:prstGeom prst="rect">
            <a:avLst/>
          </a:prstGeom>
          <a:noFill/>
        </p:spPr>
        <p:txBody>
          <a:bodyPr wrap="square" rtlCol="0">
            <a:spAutoFit/>
          </a:bodyPr>
          <a:lstStyle/>
          <a:p>
            <a:r>
              <a:rPr lang="es-E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EL EFECTO LIMITADO DEL SEXISMO EN LA AGRESIÓN PSICOLÓGICA CONTRA LA PAREJA</a:t>
            </a:r>
          </a:p>
        </p:txBody>
      </p:sp>
      <p:pic>
        <p:nvPicPr>
          <p:cNvPr id="10" name="9 Imagen" descr="logo ministerio.png"/>
          <p:cNvPicPr>
            <a:picLocks noChangeAspect="1"/>
          </p:cNvPicPr>
          <p:nvPr/>
        </p:nvPicPr>
        <p:blipFill>
          <a:blip r:embed="rId3" cstate="print"/>
          <a:stretch>
            <a:fillRect/>
          </a:stretch>
        </p:blipFill>
        <p:spPr>
          <a:xfrm>
            <a:off x="6714648" y="3745364"/>
            <a:ext cx="2355812" cy="642987"/>
          </a:xfrm>
          <a:prstGeom prst="rect">
            <a:avLst/>
          </a:prstGeom>
        </p:spPr>
      </p:pic>
      <p:sp>
        <p:nvSpPr>
          <p:cNvPr id="12" name="11 CuadroTexto"/>
          <p:cNvSpPr txBox="1"/>
          <p:nvPr/>
        </p:nvSpPr>
        <p:spPr>
          <a:xfrm>
            <a:off x="467544" y="3219822"/>
            <a:ext cx="5544616" cy="1323439"/>
          </a:xfrm>
          <a:prstGeom prst="rect">
            <a:avLst/>
          </a:prstGeom>
          <a:noFill/>
        </p:spPr>
        <p:txBody>
          <a:bodyPr wrap="square" rtlCol="0">
            <a:spAutoFit/>
          </a:bodyPr>
          <a:lstStyle/>
          <a:p>
            <a:pPr algn="just"/>
            <a:r>
              <a:rPr lang="es-ES" sz="1600" dirty="0">
                <a:ln w="3175" cmpd="sng">
                  <a:solidFill>
                    <a:schemeClr val="bg1"/>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Autores:</a:t>
            </a:r>
          </a:p>
          <a:p>
            <a:pPr algn="just"/>
            <a:r>
              <a:rPr lang="es-ES" sz="1600" dirty="0">
                <a:ln w="3175" cmpd="sng">
                  <a:solidFill>
                    <a:schemeClr val="bg1"/>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Joel Juarros Basterretxea</a:t>
            </a:r>
          </a:p>
          <a:p>
            <a:pPr algn="just"/>
            <a:r>
              <a:rPr lang="es-ES" sz="1600" dirty="0">
                <a:ln w="3175" cmpd="sng">
                  <a:solidFill>
                    <a:schemeClr val="bg1"/>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Asunción Fernández Suárez</a:t>
            </a:r>
          </a:p>
          <a:p>
            <a:pPr algn="just"/>
            <a:r>
              <a:rPr lang="es-ES" sz="1600" dirty="0">
                <a:ln w="3175" cmpd="sng">
                  <a:solidFill>
                    <a:schemeClr val="bg1"/>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Celia </a:t>
            </a:r>
            <a:r>
              <a:rPr lang="es-ES" sz="1600" dirty="0" err="1">
                <a:ln w="3175" cmpd="sng">
                  <a:solidFill>
                    <a:schemeClr val="bg1"/>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Antuña</a:t>
            </a:r>
            <a:r>
              <a:rPr lang="es-ES" sz="1600" dirty="0">
                <a:ln w="3175" cmpd="sng">
                  <a:solidFill>
                    <a:schemeClr val="bg1"/>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 </a:t>
            </a:r>
            <a:r>
              <a:rPr lang="es-ES" sz="1600" dirty="0" err="1">
                <a:ln w="3175" cmpd="sng">
                  <a:solidFill>
                    <a:schemeClr val="bg1"/>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Camblor</a:t>
            </a:r>
            <a:endParaRPr lang="es-ES" sz="1600" dirty="0">
              <a:ln w="3175" cmpd="sng">
                <a:solidFill>
                  <a:schemeClr val="bg1"/>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endParaRPr>
          </a:p>
          <a:p>
            <a:pPr algn="just"/>
            <a:r>
              <a:rPr lang="es-ES" sz="1600" dirty="0">
                <a:ln w="3175" cmpd="sng">
                  <a:solidFill>
                    <a:schemeClr val="bg1"/>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Nancy González García</a:t>
            </a:r>
          </a:p>
        </p:txBody>
      </p:sp>
      <p:pic>
        <p:nvPicPr>
          <p:cNvPr id="21506" name="Picture 2" descr="Resultado de imagen de Universidad de oviedo logo"/>
          <p:cNvPicPr>
            <a:picLocks noChangeAspect="1" noChangeArrowheads="1"/>
          </p:cNvPicPr>
          <p:nvPr/>
        </p:nvPicPr>
        <p:blipFill>
          <a:blip r:embed="rId4" cstate="print">
            <a:clrChange>
              <a:clrFrom>
                <a:srgbClr val="FFFFFF"/>
              </a:clrFrom>
              <a:clrTo>
                <a:srgbClr val="FFFFFF">
                  <a:alpha val="0"/>
                </a:srgbClr>
              </a:clrTo>
            </a:clrChange>
            <a:duotone>
              <a:schemeClr val="bg2">
                <a:shade val="45000"/>
                <a:satMod val="135000"/>
              </a:schemeClr>
              <a:prstClr val="white"/>
            </a:duotone>
            <a:lum contrast="40000"/>
          </a:blip>
          <a:srcRect/>
          <a:stretch>
            <a:fillRect/>
          </a:stretch>
        </p:blipFill>
        <p:spPr bwMode="auto">
          <a:xfrm>
            <a:off x="7308304" y="915566"/>
            <a:ext cx="1152128" cy="1152128"/>
          </a:xfrm>
          <a:prstGeom prst="rect">
            <a:avLst/>
          </a:prstGeom>
          <a:noFill/>
        </p:spPr>
      </p:pic>
      <p:sp>
        <p:nvSpPr>
          <p:cNvPr id="15" name="14 CuadroTexto"/>
          <p:cNvSpPr txBox="1"/>
          <p:nvPr/>
        </p:nvSpPr>
        <p:spPr>
          <a:xfrm>
            <a:off x="6840760" y="1995686"/>
            <a:ext cx="2267744" cy="338554"/>
          </a:xfrm>
          <a:prstGeom prst="rect">
            <a:avLst/>
          </a:prstGeom>
          <a:noFill/>
        </p:spPr>
        <p:txBody>
          <a:bodyPr wrap="square" rtlCol="0">
            <a:spAutoFit/>
          </a:bodyPr>
          <a:lstStyle/>
          <a:p>
            <a:r>
              <a:rPr lang="es-ES" sz="1600" dirty="0">
                <a:solidFill>
                  <a:schemeClr val="bg1"/>
                </a:solidFill>
              </a:rPr>
              <a:t>Universidad de Oviedo</a:t>
            </a:r>
          </a:p>
        </p:txBody>
      </p:sp>
      <p:pic>
        <p:nvPicPr>
          <p:cNvPr id="20" name="19 Imagen" descr="descarga (1).png"/>
          <p:cNvPicPr>
            <a:picLocks noChangeAspect="1"/>
          </p:cNvPicPr>
          <p:nvPr/>
        </p:nvPicPr>
        <p:blipFill>
          <a:blip r:embed="rId5" cstate="print">
            <a:clrChange>
              <a:clrFrom>
                <a:srgbClr val="FFFFFF"/>
              </a:clrFrom>
              <a:clrTo>
                <a:srgbClr val="FFFFFF">
                  <a:alpha val="0"/>
                </a:srgbClr>
              </a:clrTo>
            </a:clrChange>
          </a:blip>
          <a:srcRect b="34910"/>
          <a:stretch>
            <a:fillRect/>
          </a:stretch>
        </p:blipFill>
        <p:spPr>
          <a:xfrm>
            <a:off x="6660232" y="2643758"/>
            <a:ext cx="2464644" cy="792088"/>
          </a:xfrm>
          <a:prstGeom prst="rect">
            <a:avLst/>
          </a:prstGeom>
        </p:spPr>
      </p:pic>
      <p:sp>
        <p:nvSpPr>
          <p:cNvPr id="11" name="10 CuadroTexto"/>
          <p:cNvSpPr txBox="1"/>
          <p:nvPr/>
        </p:nvSpPr>
        <p:spPr>
          <a:xfrm>
            <a:off x="7092280" y="627534"/>
            <a:ext cx="1763688" cy="338554"/>
          </a:xfrm>
          <a:prstGeom prst="rect">
            <a:avLst/>
          </a:prstGeom>
          <a:noFill/>
        </p:spPr>
        <p:txBody>
          <a:bodyPr wrap="square" rtlCol="0">
            <a:spAutoFit/>
          </a:bodyPr>
          <a:lstStyle/>
          <a:p>
            <a:r>
              <a:rPr lang="es-ES" sz="1600">
                <a:solidFill>
                  <a:schemeClr val="bg1"/>
                </a:solidFill>
              </a:rPr>
              <a:t>Agradecimientos:</a:t>
            </a:r>
            <a:endParaRPr lang="es-ES" sz="1600" dirty="0">
              <a:solidFill>
                <a:schemeClr val="bg1"/>
              </a:solidFill>
            </a:endParaRP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4659982"/>
            <a:ext cx="9180512" cy="126014"/>
          </a:xfrm>
          <a:prstGeom prst="rect">
            <a:avLst/>
          </a:prstGeom>
          <a:solidFill>
            <a:srgbClr val="0033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Rectángulo"/>
          <p:cNvSpPr/>
          <p:nvPr/>
        </p:nvSpPr>
        <p:spPr>
          <a:xfrm>
            <a:off x="0" y="432048"/>
            <a:ext cx="9144000" cy="843558"/>
          </a:xfrm>
          <a:prstGeom prst="rect">
            <a:avLst/>
          </a:prstGeom>
          <a:solidFill>
            <a:srgbClr val="07376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CuadroTexto"/>
          <p:cNvSpPr txBox="1"/>
          <p:nvPr/>
        </p:nvSpPr>
        <p:spPr>
          <a:xfrm>
            <a:off x="683568" y="546815"/>
            <a:ext cx="3672408" cy="584775"/>
          </a:xfrm>
          <a:prstGeom prst="rect">
            <a:avLst/>
          </a:prstGeom>
          <a:noFill/>
        </p:spPr>
        <p:txBody>
          <a:bodyPr wrap="square" rtlCol="0">
            <a:spAutoFit/>
          </a:bodyPr>
          <a:lstStyle/>
          <a:p>
            <a:r>
              <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INTRODUCCIÓN</a:t>
            </a:r>
          </a:p>
        </p:txBody>
      </p:sp>
      <p:sp>
        <p:nvSpPr>
          <p:cNvPr id="6" name="5 CuadroTexto"/>
          <p:cNvSpPr txBox="1"/>
          <p:nvPr/>
        </p:nvSpPr>
        <p:spPr>
          <a:xfrm>
            <a:off x="755576" y="1347614"/>
            <a:ext cx="7704856" cy="3000821"/>
          </a:xfrm>
          <a:prstGeom prst="rect">
            <a:avLst/>
          </a:prstGeom>
          <a:noFill/>
          <a:ln>
            <a:noFill/>
          </a:ln>
        </p:spPr>
        <p:txBody>
          <a:bodyPr wrap="square" rtlCol="0">
            <a:spAutoFit/>
          </a:bodyPr>
          <a:lstStyle/>
          <a:p>
            <a:pPr>
              <a:lnSpc>
                <a:spcPct val="150000"/>
              </a:lnSpc>
              <a:buFont typeface="Verdana" pitchFamily="34" charset="0"/>
              <a:buChar char="–"/>
            </a:pPr>
            <a:r>
              <a:rPr lang="es-ES" b="1" dirty="0">
                <a:solidFill>
                  <a:srgbClr val="003366"/>
                </a:solidFill>
                <a:ea typeface="Verdana" pitchFamily="34" charset="0"/>
                <a:cs typeface="Verdana" pitchFamily="34" charset="0"/>
              </a:rPr>
              <a:t> IPV: Etiología común VS. Etiología particular</a:t>
            </a:r>
          </a:p>
          <a:p>
            <a:pPr lvl="1">
              <a:lnSpc>
                <a:spcPct val="150000"/>
              </a:lnSpc>
              <a:buFont typeface="Verdana" pitchFamily="34" charset="0"/>
              <a:buChar char="–"/>
            </a:pPr>
            <a:r>
              <a:rPr lang="es-ES" b="1" dirty="0">
                <a:solidFill>
                  <a:srgbClr val="003366"/>
                </a:solidFill>
                <a:ea typeface="Verdana" pitchFamily="34" charset="0"/>
                <a:cs typeface="Verdana" pitchFamily="34" charset="0"/>
              </a:rPr>
              <a:t>Personalidad agresiva-sádica</a:t>
            </a:r>
          </a:p>
          <a:p>
            <a:pPr>
              <a:lnSpc>
                <a:spcPct val="150000"/>
              </a:lnSpc>
              <a:buFont typeface="Verdana" pitchFamily="34" charset="0"/>
              <a:buChar char="–"/>
            </a:pPr>
            <a:r>
              <a:rPr lang="es-ES" b="1" dirty="0">
                <a:solidFill>
                  <a:srgbClr val="003366"/>
                </a:solidFill>
                <a:ea typeface="Verdana" pitchFamily="34" charset="0"/>
                <a:cs typeface="Verdana" pitchFamily="34" charset="0"/>
              </a:rPr>
              <a:t> Estudio de las actitudes: enfoque combinado</a:t>
            </a:r>
          </a:p>
          <a:p>
            <a:pPr lvl="1">
              <a:lnSpc>
                <a:spcPct val="150000"/>
              </a:lnSpc>
              <a:buFont typeface="Verdana" pitchFamily="34" charset="0"/>
              <a:buChar char="–"/>
            </a:pPr>
            <a:r>
              <a:rPr lang="es-ES" b="1" dirty="0">
                <a:solidFill>
                  <a:srgbClr val="003366"/>
                </a:solidFill>
                <a:ea typeface="Verdana" pitchFamily="34" charset="0"/>
                <a:cs typeface="Verdana" pitchFamily="34" charset="0"/>
              </a:rPr>
              <a:t> Sexismo: </a:t>
            </a:r>
            <a:r>
              <a:rPr lang="es-ES" b="1" dirty="0" err="1">
                <a:solidFill>
                  <a:srgbClr val="003366"/>
                </a:solidFill>
                <a:ea typeface="Verdana" pitchFamily="34" charset="0"/>
                <a:cs typeface="Verdana" pitchFamily="34" charset="0"/>
              </a:rPr>
              <a:t>Tª</a:t>
            </a:r>
            <a:r>
              <a:rPr lang="es-ES" b="1" dirty="0">
                <a:solidFill>
                  <a:srgbClr val="003366"/>
                </a:solidFill>
                <a:ea typeface="Verdana" pitchFamily="34" charset="0"/>
                <a:cs typeface="Verdana" pitchFamily="34" charset="0"/>
              </a:rPr>
              <a:t> del Sexismo Ambivalente </a:t>
            </a:r>
            <a:r>
              <a:rPr lang="es-ES" b="1" dirty="0">
                <a:solidFill>
                  <a:srgbClr val="003366"/>
                </a:solidFill>
                <a:ea typeface="Verdana" pitchFamily="34" charset="0"/>
                <a:cs typeface="Verdana" pitchFamily="34" charset="0"/>
              </a:rPr>
              <a:t>(</a:t>
            </a:r>
            <a:r>
              <a:rPr lang="es-ES" b="1" dirty="0" err="1">
                <a:solidFill>
                  <a:srgbClr val="003366"/>
                </a:solidFill>
                <a:ea typeface="Verdana" pitchFamily="34" charset="0"/>
                <a:cs typeface="Verdana" pitchFamily="34" charset="0"/>
              </a:rPr>
              <a:t>Glick</a:t>
            </a:r>
            <a:r>
              <a:rPr lang="es-ES" b="1" dirty="0">
                <a:solidFill>
                  <a:srgbClr val="003366"/>
                </a:solidFill>
                <a:ea typeface="Verdana" pitchFamily="34" charset="0"/>
                <a:cs typeface="Verdana" pitchFamily="34" charset="0"/>
              </a:rPr>
              <a:t> &amp; </a:t>
            </a:r>
            <a:r>
              <a:rPr lang="es-ES" b="1" dirty="0" err="1">
                <a:solidFill>
                  <a:srgbClr val="003366"/>
                </a:solidFill>
                <a:ea typeface="Verdana" pitchFamily="34" charset="0"/>
                <a:cs typeface="Verdana" pitchFamily="34" charset="0"/>
              </a:rPr>
              <a:t>Fiske</a:t>
            </a:r>
            <a:r>
              <a:rPr lang="es-ES" b="1" dirty="0">
                <a:solidFill>
                  <a:srgbClr val="003366"/>
                </a:solidFill>
                <a:ea typeface="Verdana" pitchFamily="34" charset="0"/>
                <a:cs typeface="Verdana" pitchFamily="34" charset="0"/>
              </a:rPr>
              <a:t>, 1996)</a:t>
            </a:r>
            <a:endParaRPr lang="es-ES" b="1" dirty="0">
              <a:solidFill>
                <a:srgbClr val="003366"/>
              </a:solidFill>
              <a:ea typeface="Verdana" pitchFamily="34" charset="0"/>
              <a:cs typeface="Verdana" pitchFamily="34" charset="0"/>
            </a:endParaRPr>
          </a:p>
          <a:p>
            <a:pPr lvl="1">
              <a:lnSpc>
                <a:spcPct val="150000"/>
              </a:lnSpc>
              <a:buFont typeface="Verdana" pitchFamily="34" charset="0"/>
              <a:buChar char="–"/>
            </a:pPr>
            <a:r>
              <a:rPr lang="es-ES" b="1" dirty="0">
                <a:solidFill>
                  <a:srgbClr val="003366"/>
                </a:solidFill>
                <a:ea typeface="Verdana" pitchFamily="34" charset="0"/>
                <a:cs typeface="Verdana" pitchFamily="34" charset="0"/>
                <a:sym typeface="Wingdings" pitchFamily="2" charset="2"/>
              </a:rPr>
              <a:t> Actitud hacia el abuso en la pareja</a:t>
            </a:r>
            <a:endParaRPr lang="es-ES" b="1" dirty="0">
              <a:solidFill>
                <a:srgbClr val="003366"/>
              </a:solidFill>
              <a:ea typeface="Verdana" pitchFamily="34" charset="0"/>
              <a:cs typeface="Verdana" pitchFamily="34" charset="0"/>
            </a:endParaRPr>
          </a:p>
          <a:p>
            <a:pPr>
              <a:lnSpc>
                <a:spcPct val="150000"/>
              </a:lnSpc>
              <a:buFont typeface="Verdana" pitchFamily="34" charset="0"/>
              <a:buChar char="–"/>
            </a:pPr>
            <a:r>
              <a:rPr lang="es-ES" b="1" dirty="0">
                <a:solidFill>
                  <a:srgbClr val="003366"/>
                </a:solidFill>
                <a:ea typeface="Verdana" pitchFamily="34" charset="0"/>
                <a:cs typeface="Verdana" pitchFamily="34" charset="0"/>
              </a:rPr>
              <a:t> Estudio de la familia de origen: clima conflictivo</a:t>
            </a:r>
          </a:p>
          <a:p>
            <a:pPr>
              <a:lnSpc>
                <a:spcPct val="150000"/>
              </a:lnSpc>
              <a:buFont typeface="Verdana" pitchFamily="34" charset="0"/>
              <a:buChar char="–"/>
            </a:pPr>
            <a:r>
              <a:rPr lang="es-ES" b="1" dirty="0">
                <a:solidFill>
                  <a:srgbClr val="003366"/>
                </a:solidFill>
                <a:ea typeface="Verdana" pitchFamily="34" charset="0"/>
                <a:cs typeface="Verdana" pitchFamily="34" charset="0"/>
              </a:rPr>
              <a:t>Visión integradora en el estudio de la agresión psicológica contra la pareja </a:t>
            </a:r>
          </a:p>
        </p:txBody>
      </p:sp>
      <p:pic>
        <p:nvPicPr>
          <p:cNvPr id="9" name="Picture 2" descr="Resultado de imagen de Universidad de oviedo logo"/>
          <p:cNvPicPr>
            <a:picLocks noChangeAspect="1" noChangeArrowheads="1"/>
          </p:cNvPicPr>
          <p:nvPr/>
        </p:nvPicPr>
        <p:blipFill>
          <a:blip r:embed="rId3" cstate="print">
            <a:clrChange>
              <a:clrFrom>
                <a:srgbClr val="FFFFFF"/>
              </a:clrFrom>
              <a:clrTo>
                <a:srgbClr val="FFFFFF">
                  <a:alpha val="0"/>
                </a:srgbClr>
              </a:clrTo>
            </a:clrChange>
            <a:duotone>
              <a:schemeClr val="bg2">
                <a:shade val="45000"/>
                <a:satMod val="135000"/>
              </a:schemeClr>
              <a:prstClr val="white"/>
            </a:duotone>
            <a:lum contrast="40000"/>
          </a:blip>
          <a:srcRect/>
          <a:stretch>
            <a:fillRect/>
          </a:stretch>
        </p:blipFill>
        <p:spPr bwMode="auto">
          <a:xfrm rot="1565964">
            <a:off x="-591240" y="432846"/>
            <a:ext cx="1152128" cy="1152128"/>
          </a:xfrm>
          <a:prstGeom prst="rect">
            <a:avLst/>
          </a:prstGeom>
          <a:noFill/>
        </p:spPr>
      </p:pic>
    </p:spTree>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0" y="432048"/>
            <a:ext cx="6300192" cy="843558"/>
          </a:xfrm>
          <a:prstGeom prst="rect">
            <a:avLst/>
          </a:prstGeom>
          <a:solidFill>
            <a:srgbClr val="0033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003366"/>
              </a:solidFill>
            </a:endParaRPr>
          </a:p>
        </p:txBody>
      </p:sp>
      <p:sp>
        <p:nvSpPr>
          <p:cNvPr id="8" name="7 Rectángulo"/>
          <p:cNvSpPr/>
          <p:nvPr/>
        </p:nvSpPr>
        <p:spPr>
          <a:xfrm>
            <a:off x="6624736" y="432048"/>
            <a:ext cx="2519264" cy="843558"/>
          </a:xfrm>
          <a:prstGeom prst="rect">
            <a:avLst/>
          </a:prstGeom>
          <a:solidFill>
            <a:schemeClr val="accent5">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CuadroTexto"/>
          <p:cNvSpPr txBox="1"/>
          <p:nvPr/>
        </p:nvSpPr>
        <p:spPr>
          <a:xfrm>
            <a:off x="683568" y="546815"/>
            <a:ext cx="3672408" cy="584775"/>
          </a:xfrm>
          <a:prstGeom prst="rect">
            <a:avLst/>
          </a:prstGeom>
          <a:noFill/>
        </p:spPr>
        <p:txBody>
          <a:bodyPr wrap="square" rtlCol="0">
            <a:spAutoFit/>
          </a:bodyPr>
          <a:lstStyle/>
          <a:p>
            <a:r>
              <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OBJETIVO</a:t>
            </a:r>
          </a:p>
        </p:txBody>
      </p:sp>
      <p:pic>
        <p:nvPicPr>
          <p:cNvPr id="11" name="Picture 2" descr="Resultado de imagen de Universidad de oviedo logo"/>
          <p:cNvPicPr>
            <a:picLocks noChangeAspect="1" noChangeArrowheads="1"/>
          </p:cNvPicPr>
          <p:nvPr/>
        </p:nvPicPr>
        <p:blipFill>
          <a:blip r:embed="rId3" cstate="print">
            <a:clrChange>
              <a:clrFrom>
                <a:srgbClr val="FFFFFF"/>
              </a:clrFrom>
              <a:clrTo>
                <a:srgbClr val="FFFFFF">
                  <a:alpha val="0"/>
                </a:srgbClr>
              </a:clrTo>
            </a:clrChange>
            <a:duotone>
              <a:schemeClr val="bg2">
                <a:shade val="45000"/>
                <a:satMod val="135000"/>
              </a:schemeClr>
              <a:prstClr val="white"/>
            </a:duotone>
            <a:lum contrast="40000"/>
          </a:blip>
          <a:srcRect/>
          <a:stretch>
            <a:fillRect/>
          </a:stretch>
        </p:blipFill>
        <p:spPr bwMode="auto">
          <a:xfrm rot="1565964">
            <a:off x="-591240" y="432846"/>
            <a:ext cx="1152128" cy="1152128"/>
          </a:xfrm>
          <a:prstGeom prst="rect">
            <a:avLst/>
          </a:prstGeom>
          <a:noFill/>
        </p:spPr>
      </p:pic>
      <p:sp>
        <p:nvSpPr>
          <p:cNvPr id="12" name="11 CuadroTexto"/>
          <p:cNvSpPr txBox="1"/>
          <p:nvPr/>
        </p:nvSpPr>
        <p:spPr>
          <a:xfrm>
            <a:off x="1043608" y="2379533"/>
            <a:ext cx="6696744" cy="1477328"/>
          </a:xfrm>
          <a:prstGeom prst="rect">
            <a:avLst/>
          </a:prstGeom>
          <a:noFill/>
        </p:spPr>
        <p:txBody>
          <a:bodyPr wrap="square" rtlCol="0">
            <a:spAutoFit/>
          </a:bodyPr>
          <a:lstStyle/>
          <a:p>
            <a:pPr algn="just"/>
            <a:r>
              <a:rPr lang="es-ES" b="1" dirty="0">
                <a:solidFill>
                  <a:srgbClr val="003366"/>
                </a:solidFill>
              </a:rPr>
              <a:t>El objetivo del presente trabajo es estudiar la influencia de la personalidad agresiva, las actitudes sexistas y el clima conflictivo en la familia de origen en la perpetración de agresión psicológica contra la pareja, teniendo en cuenta la actitud hacia el abuso en la pareja como mediador entre ellas.</a:t>
            </a:r>
          </a:p>
        </p:txBody>
      </p:sp>
    </p:spTree>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432048"/>
            <a:ext cx="6300192" cy="843558"/>
          </a:xfrm>
          <a:prstGeom prst="rect">
            <a:avLst/>
          </a:prstGeom>
          <a:solidFill>
            <a:srgbClr val="0033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Rectángulo"/>
          <p:cNvSpPr/>
          <p:nvPr/>
        </p:nvSpPr>
        <p:spPr>
          <a:xfrm>
            <a:off x="6624736" y="432048"/>
            <a:ext cx="2519264" cy="843558"/>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CuadroTexto"/>
          <p:cNvSpPr txBox="1"/>
          <p:nvPr/>
        </p:nvSpPr>
        <p:spPr>
          <a:xfrm>
            <a:off x="683568" y="546815"/>
            <a:ext cx="3672408" cy="584775"/>
          </a:xfrm>
          <a:prstGeom prst="rect">
            <a:avLst/>
          </a:prstGeom>
          <a:noFill/>
        </p:spPr>
        <p:txBody>
          <a:bodyPr wrap="square" rtlCol="0">
            <a:spAutoFit/>
          </a:bodyPr>
          <a:lstStyle/>
          <a:p>
            <a:r>
              <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MÉTODO</a:t>
            </a:r>
          </a:p>
        </p:txBody>
      </p:sp>
      <p:sp>
        <p:nvSpPr>
          <p:cNvPr id="8" name="7 CuadroTexto"/>
          <p:cNvSpPr txBox="1"/>
          <p:nvPr/>
        </p:nvSpPr>
        <p:spPr>
          <a:xfrm>
            <a:off x="3491880" y="1491630"/>
            <a:ext cx="5328592" cy="2400657"/>
          </a:xfrm>
          <a:prstGeom prst="rect">
            <a:avLst/>
          </a:prstGeom>
          <a:noFill/>
        </p:spPr>
        <p:txBody>
          <a:bodyPr wrap="square" rtlCol="0">
            <a:spAutoFit/>
          </a:bodyPr>
          <a:lstStyle/>
          <a:p>
            <a:pPr>
              <a:lnSpc>
                <a:spcPct val="150000"/>
              </a:lnSpc>
            </a:pPr>
            <a:r>
              <a:rPr lang="es-ES" sz="2000" b="1" dirty="0">
                <a:solidFill>
                  <a:srgbClr val="003366"/>
                </a:solidFill>
              </a:rPr>
              <a:t>Centro Penitenciario de </a:t>
            </a:r>
            <a:r>
              <a:rPr lang="es-ES" sz="2000" b="1" dirty="0" err="1">
                <a:solidFill>
                  <a:srgbClr val="003366"/>
                </a:solidFill>
              </a:rPr>
              <a:t>Villabona</a:t>
            </a:r>
            <a:r>
              <a:rPr lang="es-ES" sz="2000" b="1" dirty="0">
                <a:solidFill>
                  <a:srgbClr val="003366"/>
                </a:solidFill>
              </a:rPr>
              <a:t> (Asturias)</a:t>
            </a:r>
          </a:p>
          <a:p>
            <a:pPr>
              <a:lnSpc>
                <a:spcPct val="150000"/>
              </a:lnSpc>
            </a:pPr>
            <a:r>
              <a:rPr lang="es-ES" sz="2000" b="1" dirty="0">
                <a:solidFill>
                  <a:srgbClr val="003366"/>
                </a:solidFill>
              </a:rPr>
              <a:t>Autorización de las autoridades penitenciarias</a:t>
            </a:r>
          </a:p>
          <a:p>
            <a:pPr>
              <a:lnSpc>
                <a:spcPct val="150000"/>
              </a:lnSpc>
            </a:pPr>
            <a:r>
              <a:rPr lang="es-ES" sz="2000" b="1" dirty="0">
                <a:solidFill>
                  <a:srgbClr val="003366"/>
                </a:solidFill>
              </a:rPr>
              <a:t>Consentimiento informado</a:t>
            </a:r>
          </a:p>
          <a:p>
            <a:pPr marL="457200" lvl="2">
              <a:lnSpc>
                <a:spcPct val="150000"/>
              </a:lnSpc>
            </a:pPr>
            <a:r>
              <a:rPr lang="es-ES" sz="2000" b="1" dirty="0">
                <a:solidFill>
                  <a:srgbClr val="003366"/>
                </a:solidFill>
              </a:rPr>
              <a:t>Voluntario y anónimo	</a:t>
            </a:r>
          </a:p>
          <a:p>
            <a:pPr>
              <a:lnSpc>
                <a:spcPct val="150000"/>
              </a:lnSpc>
            </a:pPr>
            <a:r>
              <a:rPr lang="es-ES" sz="2000" b="1" dirty="0" err="1">
                <a:solidFill>
                  <a:srgbClr val="003366"/>
                </a:solidFill>
              </a:rPr>
              <a:t>Autoinformes</a:t>
            </a:r>
            <a:endParaRPr lang="es-ES" sz="2000" b="1" dirty="0">
              <a:solidFill>
                <a:srgbClr val="003366"/>
              </a:solidFill>
            </a:endParaRPr>
          </a:p>
        </p:txBody>
      </p:sp>
      <p:sp>
        <p:nvSpPr>
          <p:cNvPr id="9" name="8 CuadroTexto"/>
          <p:cNvSpPr txBox="1"/>
          <p:nvPr/>
        </p:nvSpPr>
        <p:spPr>
          <a:xfrm>
            <a:off x="6876256" y="483518"/>
            <a:ext cx="2232248" cy="707886"/>
          </a:xfrm>
          <a:prstGeom prst="rect">
            <a:avLst/>
          </a:prstGeom>
          <a:noFill/>
        </p:spPr>
        <p:txBody>
          <a:bodyPr wrap="square" rtlCol="0">
            <a:spAutoFit/>
          </a:bodyPr>
          <a:lstStyle/>
          <a:p>
            <a:r>
              <a:rPr lang="es-ES" sz="2000" dirty="0">
                <a:solidFill>
                  <a:schemeClr val="accent5">
                    <a:lumMod val="50000"/>
                  </a:schemeClr>
                </a:solidFill>
              </a:rPr>
              <a:t>Muestra y Procedimiento</a:t>
            </a:r>
          </a:p>
        </p:txBody>
      </p:sp>
      <p:pic>
        <p:nvPicPr>
          <p:cNvPr id="12" name="Picture 2" descr="Resultado de imagen de Universidad de oviedo logo"/>
          <p:cNvPicPr>
            <a:picLocks noChangeAspect="1" noChangeArrowheads="1"/>
          </p:cNvPicPr>
          <p:nvPr/>
        </p:nvPicPr>
        <p:blipFill>
          <a:blip r:embed="rId3" cstate="print">
            <a:clrChange>
              <a:clrFrom>
                <a:srgbClr val="FFFFFF"/>
              </a:clrFrom>
              <a:clrTo>
                <a:srgbClr val="FFFFFF">
                  <a:alpha val="0"/>
                </a:srgbClr>
              </a:clrTo>
            </a:clrChange>
            <a:duotone>
              <a:schemeClr val="bg2">
                <a:shade val="45000"/>
                <a:satMod val="135000"/>
              </a:schemeClr>
              <a:prstClr val="white"/>
            </a:duotone>
            <a:lum contrast="40000"/>
          </a:blip>
          <a:srcRect/>
          <a:stretch>
            <a:fillRect/>
          </a:stretch>
        </p:blipFill>
        <p:spPr bwMode="auto">
          <a:xfrm rot="1565964">
            <a:off x="-591240" y="432846"/>
            <a:ext cx="1152128" cy="1152128"/>
          </a:xfrm>
          <a:prstGeom prst="rect">
            <a:avLst/>
          </a:prstGeom>
          <a:noFill/>
        </p:spPr>
      </p:pic>
      <p:sp>
        <p:nvSpPr>
          <p:cNvPr id="14" name="13 CuadroTexto"/>
          <p:cNvSpPr txBox="1"/>
          <p:nvPr/>
        </p:nvSpPr>
        <p:spPr>
          <a:xfrm>
            <a:off x="971600" y="1491630"/>
            <a:ext cx="3024336" cy="2862322"/>
          </a:xfrm>
          <a:prstGeom prst="rect">
            <a:avLst/>
          </a:prstGeom>
          <a:noFill/>
        </p:spPr>
        <p:txBody>
          <a:bodyPr wrap="square" rtlCol="0">
            <a:spAutoFit/>
          </a:bodyPr>
          <a:lstStyle/>
          <a:p>
            <a:pPr algn="just">
              <a:lnSpc>
                <a:spcPct val="150000"/>
              </a:lnSpc>
            </a:pPr>
            <a:r>
              <a:rPr lang="es-ES" sz="2000" b="1" dirty="0">
                <a:solidFill>
                  <a:srgbClr val="003366"/>
                </a:solidFill>
              </a:rPr>
              <a:t>N = 197</a:t>
            </a:r>
          </a:p>
          <a:p>
            <a:pPr algn="just">
              <a:lnSpc>
                <a:spcPct val="150000"/>
              </a:lnSpc>
            </a:pPr>
            <a:r>
              <a:rPr lang="es-ES" sz="2000" b="1" dirty="0">
                <a:solidFill>
                  <a:srgbClr val="003366"/>
                </a:solidFill>
              </a:rPr>
              <a:t>Hombres</a:t>
            </a:r>
          </a:p>
          <a:p>
            <a:pPr algn="just">
              <a:lnSpc>
                <a:spcPct val="150000"/>
              </a:lnSpc>
            </a:pPr>
            <a:r>
              <a:rPr lang="es-ES" sz="2000" b="1" dirty="0">
                <a:solidFill>
                  <a:srgbClr val="003366"/>
                </a:solidFill>
              </a:rPr>
              <a:t>Edad  </a:t>
            </a:r>
            <a:r>
              <a:rPr lang="es-ES" sz="2000" b="1" i="1" dirty="0">
                <a:solidFill>
                  <a:srgbClr val="003366"/>
                </a:solidFill>
              </a:rPr>
              <a:t>M </a:t>
            </a:r>
            <a:r>
              <a:rPr lang="es-ES" sz="2000" b="1" dirty="0">
                <a:solidFill>
                  <a:srgbClr val="003366"/>
                </a:solidFill>
              </a:rPr>
              <a:t>= 36.66 </a:t>
            </a:r>
          </a:p>
          <a:p>
            <a:pPr lvl="1" algn="just">
              <a:lnSpc>
                <a:spcPct val="150000"/>
              </a:lnSpc>
            </a:pPr>
            <a:r>
              <a:rPr lang="es-ES" sz="2000" b="1" i="1" dirty="0">
                <a:solidFill>
                  <a:srgbClr val="003366"/>
                </a:solidFill>
              </a:rPr>
              <a:t>DS</a:t>
            </a:r>
            <a:r>
              <a:rPr lang="es-ES" sz="2000" b="1" dirty="0">
                <a:solidFill>
                  <a:srgbClr val="003366"/>
                </a:solidFill>
              </a:rPr>
              <a:t> = 9.96</a:t>
            </a:r>
          </a:p>
          <a:p>
            <a:pPr lvl="1" algn="just">
              <a:lnSpc>
                <a:spcPct val="150000"/>
              </a:lnSpc>
            </a:pPr>
            <a:r>
              <a:rPr lang="es-ES" sz="2000" b="1" dirty="0">
                <a:solidFill>
                  <a:srgbClr val="003366"/>
                </a:solidFill>
              </a:rPr>
              <a:t>Mín. = 19</a:t>
            </a:r>
          </a:p>
          <a:p>
            <a:pPr lvl="1" algn="just">
              <a:lnSpc>
                <a:spcPct val="150000"/>
              </a:lnSpc>
            </a:pPr>
            <a:r>
              <a:rPr lang="es-ES" sz="2000" b="1" dirty="0">
                <a:solidFill>
                  <a:srgbClr val="003366"/>
                </a:solidFill>
              </a:rPr>
              <a:t>Máx. = 66</a:t>
            </a:r>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0" name="9 CuadroTexto"/>
          <p:cNvSpPr txBox="1"/>
          <p:nvPr/>
        </p:nvSpPr>
        <p:spPr>
          <a:xfrm>
            <a:off x="6876256" y="483518"/>
            <a:ext cx="2232248" cy="707886"/>
          </a:xfrm>
          <a:prstGeom prst="rect">
            <a:avLst/>
          </a:prstGeom>
          <a:noFill/>
        </p:spPr>
        <p:txBody>
          <a:bodyPr wrap="square" rtlCol="0">
            <a:spAutoFit/>
          </a:bodyPr>
          <a:lstStyle/>
          <a:p>
            <a:r>
              <a:rPr lang="es-ES" sz="2000" dirty="0">
                <a:solidFill>
                  <a:schemeClr val="accent5">
                    <a:lumMod val="50000"/>
                  </a:schemeClr>
                </a:solidFill>
              </a:rPr>
              <a:t>Variables e Instrumentos</a:t>
            </a:r>
          </a:p>
        </p:txBody>
      </p:sp>
      <p:graphicFrame>
        <p:nvGraphicFramePr>
          <p:cNvPr id="11" name="10 Tabla"/>
          <p:cNvGraphicFramePr>
            <a:graphicFrameLocks noGrp="1"/>
          </p:cNvGraphicFramePr>
          <p:nvPr>
            <p:extLst>
              <p:ext uri="{D42A27DB-BD31-4B8C-83A1-F6EECF244321}">
                <p14:modId xmlns:p14="http://schemas.microsoft.com/office/powerpoint/2010/main" val="1343260248"/>
              </p:ext>
            </p:extLst>
          </p:nvPr>
        </p:nvGraphicFramePr>
        <p:xfrm>
          <a:off x="557114" y="1707654"/>
          <a:ext cx="8280920" cy="2762389"/>
        </p:xfrm>
        <a:graphic>
          <a:graphicData uri="http://schemas.openxmlformats.org/drawingml/2006/table">
            <a:tbl>
              <a:tblPr firstRow="1" bandRow="1">
                <a:tableStyleId>{5940675A-B579-460E-94D1-54222C63F5DA}</a:tableStyleId>
              </a:tblPr>
              <a:tblGrid>
                <a:gridCol w="3839336">
                  <a:extLst>
                    <a:ext uri="{9D8B030D-6E8A-4147-A177-3AD203B41FA5}">
                      <a16:colId xmlns:a16="http://schemas.microsoft.com/office/drawing/2014/main" val="20000"/>
                    </a:ext>
                  </a:extLst>
                </a:gridCol>
                <a:gridCol w="4441584">
                  <a:extLst>
                    <a:ext uri="{9D8B030D-6E8A-4147-A177-3AD203B41FA5}">
                      <a16:colId xmlns:a16="http://schemas.microsoft.com/office/drawing/2014/main" val="20001"/>
                    </a:ext>
                  </a:extLst>
                </a:gridCol>
              </a:tblGrid>
              <a:tr h="331155">
                <a:tc>
                  <a:txBody>
                    <a:bodyPr/>
                    <a:lstStyle/>
                    <a:p>
                      <a:pPr algn="ctr"/>
                      <a:r>
                        <a:rPr lang="es-ES" sz="1800" b="1" dirty="0">
                          <a:solidFill>
                            <a:schemeClr val="bg1"/>
                          </a:solidFill>
                        </a:rPr>
                        <a:t>Variables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3EA6C2"/>
                      </a:solidFill>
                      <a:prstDash val="solid"/>
                      <a:round/>
                      <a:headEnd type="none" w="med" len="med"/>
                      <a:tailEnd type="none" w="med" len="med"/>
                    </a:lnT>
                    <a:lnB w="12700" cap="flat" cmpd="sng" algn="ctr">
                      <a:noFill/>
                      <a:prstDash val="solid"/>
                      <a:round/>
                      <a:headEnd type="none" w="med" len="med"/>
                      <a:tailEnd type="none" w="med" len="med"/>
                    </a:lnB>
                    <a:cell3D prstMaterial="dkEdge">
                      <a:bevel/>
                      <a:lightRig rig="flood" dir="t"/>
                    </a:cell3D>
                    <a:solidFill>
                      <a:srgbClr val="003366"/>
                    </a:solidFill>
                  </a:tcPr>
                </a:tc>
                <a:tc>
                  <a:txBody>
                    <a:bodyPr/>
                    <a:lstStyle/>
                    <a:p>
                      <a:pPr algn="ctr"/>
                      <a:r>
                        <a:rPr lang="es-ES" sz="1800" b="1" dirty="0">
                          <a:solidFill>
                            <a:schemeClr val="bg1"/>
                          </a:solidFill>
                        </a:rPr>
                        <a:t>Instrumento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3EA6C2"/>
                      </a:solidFill>
                      <a:prstDash val="solid"/>
                      <a:round/>
                      <a:headEnd type="none" w="med" len="med"/>
                      <a:tailEnd type="none" w="med" len="med"/>
                    </a:lnT>
                    <a:lnB w="12700" cap="flat" cmpd="sng" algn="ctr">
                      <a:noFill/>
                      <a:prstDash val="solid"/>
                      <a:round/>
                      <a:headEnd type="none" w="med" len="med"/>
                      <a:tailEnd type="none" w="med" len="med"/>
                    </a:lnB>
                    <a:cell3D prstMaterial="dkEdge">
                      <a:bevel/>
                      <a:lightRig rig="flood" dir="t"/>
                    </a:cell3D>
                    <a:solidFill>
                      <a:srgbClr val="003366"/>
                    </a:solidFill>
                  </a:tcPr>
                </a:tc>
                <a:extLst>
                  <a:ext uri="{0D108BD9-81ED-4DB2-BD59-A6C34878D82A}">
                    <a16:rowId xmlns:a16="http://schemas.microsoft.com/office/drawing/2014/main" val="10000"/>
                  </a:ext>
                </a:extLst>
              </a:tr>
              <a:tr h="331155">
                <a:tc>
                  <a:txBody>
                    <a:bodyPr/>
                    <a:lstStyle/>
                    <a:p>
                      <a:pPr algn="ctr"/>
                      <a:r>
                        <a:rPr lang="es-ES" sz="1700" b="1" dirty="0">
                          <a:solidFill>
                            <a:srgbClr val="003366"/>
                          </a:solidFill>
                        </a:rPr>
                        <a:t>Personalidad</a:t>
                      </a:r>
                      <a:r>
                        <a:rPr lang="es-ES" sz="1700" b="1" baseline="0" dirty="0">
                          <a:solidFill>
                            <a:srgbClr val="003366"/>
                          </a:solidFill>
                        </a:rPr>
                        <a:t> agresiva (sádica)</a:t>
                      </a:r>
                      <a:endParaRPr lang="es-ES" sz="1700" b="1" dirty="0">
                        <a:solidFill>
                          <a:srgbClr val="003366"/>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a:lightRig rig="flood" dir="t"/>
                    </a:cell3D>
                  </a:tcPr>
                </a:tc>
                <a:tc>
                  <a:txBody>
                    <a:bodyPr/>
                    <a:lstStyle/>
                    <a:p>
                      <a:pPr algn="ctr"/>
                      <a:r>
                        <a:rPr lang="es-ES" sz="1700" b="1" dirty="0">
                          <a:solidFill>
                            <a:srgbClr val="003366"/>
                          </a:solidFill>
                        </a:rPr>
                        <a:t>MCMI-III: Personalidad agresiva (</a:t>
                      </a:r>
                      <a:r>
                        <a:rPr lang="es-ES" sz="1700" b="1" dirty="0">
                          <a:solidFill>
                            <a:srgbClr val="003366"/>
                          </a:solidFill>
                          <a:sym typeface="Symbol"/>
                        </a:rPr>
                        <a:t>=.79)</a:t>
                      </a:r>
                      <a:endParaRPr lang="es-ES" sz="1700" b="1" dirty="0">
                        <a:solidFill>
                          <a:srgbClr val="003366"/>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1"/>
                  </a:ext>
                </a:extLst>
              </a:tr>
              <a:tr h="476389">
                <a:tc>
                  <a:txBody>
                    <a:bodyPr/>
                    <a:lstStyle/>
                    <a:p>
                      <a:pPr algn="ctr"/>
                      <a:r>
                        <a:rPr lang="es-ES" sz="1700" b="1" dirty="0">
                          <a:solidFill>
                            <a:srgbClr val="003366"/>
                          </a:solidFill>
                        </a:rPr>
                        <a:t>Sexismo ambivalente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a:lightRig rig="flood" dir="t"/>
                    </a:cell3D>
                  </a:tcPr>
                </a:tc>
                <a:tc>
                  <a:txBody>
                    <a:bodyPr/>
                    <a:lstStyle/>
                    <a:p>
                      <a:pPr algn="ctr"/>
                      <a:r>
                        <a:rPr lang="es-ES" sz="1700" b="1" dirty="0">
                          <a:solidFill>
                            <a:srgbClr val="003366"/>
                          </a:solidFill>
                        </a:rPr>
                        <a:t>ASI</a:t>
                      </a:r>
                      <a:r>
                        <a:rPr lang="es-ES" sz="1700" b="1" baseline="0" dirty="0">
                          <a:solidFill>
                            <a:srgbClr val="003366"/>
                          </a:solidFill>
                        </a:rPr>
                        <a:t> (</a:t>
                      </a:r>
                      <a:r>
                        <a:rPr lang="es-ES" sz="1700" b="1" dirty="0">
                          <a:solidFill>
                            <a:srgbClr val="003366"/>
                          </a:solidFill>
                        </a:rPr>
                        <a:t>SH </a:t>
                      </a:r>
                      <a:r>
                        <a:rPr lang="es-ES" sz="1700" b="1" dirty="0">
                          <a:solidFill>
                            <a:srgbClr val="003366"/>
                          </a:solidFill>
                          <a:sym typeface="Symbol"/>
                        </a:rPr>
                        <a:t>=.86; SB =.82)</a:t>
                      </a:r>
                      <a:endParaRPr lang="es-ES" sz="1700" b="1" dirty="0">
                        <a:solidFill>
                          <a:srgbClr val="003366"/>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2"/>
                  </a:ext>
                </a:extLst>
              </a:tr>
              <a:tr h="331155">
                <a:tc>
                  <a:txBody>
                    <a:bodyPr/>
                    <a:lstStyle/>
                    <a:p>
                      <a:pPr algn="ctr"/>
                      <a:r>
                        <a:rPr lang="es-ES" sz="1700" b="1" dirty="0">
                          <a:solidFill>
                            <a:srgbClr val="003366"/>
                          </a:solidFill>
                        </a:rPr>
                        <a:t>Clima conflictivo en la familiar de origen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a:lightRig rig="flood" dir="t"/>
                    </a:cell3D>
                  </a:tcPr>
                </a:tc>
                <a:tc>
                  <a:txBody>
                    <a:bodyPr/>
                    <a:lstStyle/>
                    <a:p>
                      <a:pPr algn="ctr"/>
                      <a:r>
                        <a:rPr lang="es-ES" sz="1700" b="1" dirty="0">
                          <a:solidFill>
                            <a:srgbClr val="003366"/>
                          </a:solidFill>
                          <a:sym typeface="Symbol"/>
                        </a:rPr>
                        <a:t>FES: subescala de clima conflictivo (=.91)</a:t>
                      </a:r>
                      <a:endParaRPr lang="es-ES" sz="1700" b="1" dirty="0">
                        <a:solidFill>
                          <a:srgbClr val="003366"/>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3"/>
                  </a:ext>
                </a:extLst>
              </a:tr>
              <a:tr h="4763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700" b="1" dirty="0">
                          <a:solidFill>
                            <a:srgbClr val="003366"/>
                          </a:solidFill>
                        </a:rPr>
                        <a:t>Actitud</a:t>
                      </a:r>
                      <a:r>
                        <a:rPr lang="es-ES" sz="1700" b="1" baseline="0" dirty="0">
                          <a:solidFill>
                            <a:srgbClr val="003366"/>
                          </a:solidFill>
                        </a:rPr>
                        <a:t> hacia el abuso hacia la pareja</a:t>
                      </a:r>
                      <a:endParaRPr lang="es-ES" sz="1700" b="1" dirty="0">
                        <a:solidFill>
                          <a:srgbClr val="003366"/>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a:lightRig rig="flood" dir="t"/>
                    </a:cell3D>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700" b="1" dirty="0">
                          <a:solidFill>
                            <a:srgbClr val="003366"/>
                          </a:solidFill>
                        </a:rPr>
                        <a:t>IPVAS: subescala de actitud hacia el abuso  (</a:t>
                      </a:r>
                      <a:r>
                        <a:rPr lang="es-ES" sz="1700" b="1" dirty="0">
                          <a:solidFill>
                            <a:srgbClr val="003366"/>
                          </a:solidFill>
                          <a:sym typeface="Symbol"/>
                        </a:rPr>
                        <a:t>=.71)</a:t>
                      </a:r>
                      <a:endParaRPr lang="es-ES" sz="1700" b="1" dirty="0">
                        <a:solidFill>
                          <a:srgbClr val="003366"/>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4"/>
                  </a:ext>
                </a:extLst>
              </a:tr>
              <a:tr h="4763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700" b="1" dirty="0">
                          <a:solidFill>
                            <a:srgbClr val="003366"/>
                          </a:solidFill>
                        </a:rPr>
                        <a:t>Agresión</a:t>
                      </a:r>
                      <a:r>
                        <a:rPr lang="es-ES" sz="1700" b="1" baseline="0" dirty="0">
                          <a:solidFill>
                            <a:srgbClr val="003366"/>
                          </a:solidFill>
                        </a:rPr>
                        <a:t> psicológica</a:t>
                      </a:r>
                      <a:endParaRPr lang="es-ES" sz="1700" b="1" dirty="0">
                        <a:solidFill>
                          <a:srgbClr val="003366"/>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EA6C2"/>
                      </a:solidFill>
                      <a:prstDash val="solid"/>
                      <a:round/>
                      <a:headEnd type="none" w="med" len="med"/>
                      <a:tailEnd type="none" w="med" len="med"/>
                    </a:lnB>
                    <a:cell3D prstMaterial="dkEdge">
                      <a:bevel/>
                      <a:lightRig rig="flood" dir="t"/>
                    </a:cell3D>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700" b="1" dirty="0">
                          <a:solidFill>
                            <a:srgbClr val="003366"/>
                          </a:solidFill>
                        </a:rPr>
                        <a:t>CTS-2: subescala</a:t>
                      </a:r>
                      <a:r>
                        <a:rPr lang="es-ES" sz="1700" b="1" baseline="0" dirty="0">
                          <a:solidFill>
                            <a:srgbClr val="003366"/>
                          </a:solidFill>
                        </a:rPr>
                        <a:t> de agresión psicológica </a:t>
                      </a:r>
                      <a:r>
                        <a:rPr lang="es-ES" sz="1700" b="1" dirty="0">
                          <a:solidFill>
                            <a:srgbClr val="003366"/>
                          </a:solidFill>
                        </a:rPr>
                        <a:t>(</a:t>
                      </a:r>
                      <a:r>
                        <a:rPr lang="es-ES" sz="1700" b="1" dirty="0">
                          <a:solidFill>
                            <a:srgbClr val="003366"/>
                          </a:solidFill>
                          <a:sym typeface="Symbol"/>
                        </a:rPr>
                        <a:t>=.93)</a:t>
                      </a:r>
                      <a:endParaRPr lang="es-ES" sz="1700" b="1" dirty="0">
                        <a:solidFill>
                          <a:srgbClr val="003366"/>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EA6C2"/>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484872594"/>
                  </a:ext>
                </a:extLst>
              </a:tr>
            </a:tbl>
          </a:graphicData>
        </a:graphic>
      </p:graphicFrame>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9"/>
                                        </p:tgtEl>
                                      </p:cBhvr>
                                    </p:animEffect>
                                    <p:set>
                                      <p:cBhvr>
                                        <p:cTn id="7" dur="1" fill="hold">
                                          <p:stCondLst>
                                            <p:cond delay="1999"/>
                                          </p:stCondLst>
                                        </p:cTn>
                                        <p:tgtEl>
                                          <p:spTgt spid="9"/>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14"/>
                                        </p:tgtEl>
                                      </p:cBhvr>
                                    </p:animEffect>
                                    <p:set>
                                      <p:cBhvr>
                                        <p:cTn id="10" dur="1" fill="hold">
                                          <p:stCondLst>
                                            <p:cond delay="1999"/>
                                          </p:stCondLst>
                                        </p:cTn>
                                        <p:tgtEl>
                                          <p:spTgt spid="14"/>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2000"/>
                                        <p:tgtEl>
                                          <p:spTgt spid="8"/>
                                        </p:tgtEl>
                                      </p:cBhvr>
                                    </p:animEffect>
                                    <p:set>
                                      <p:cBhvr>
                                        <p:cTn id="13" dur="1" fill="hold">
                                          <p:stCondLst>
                                            <p:cond delay="1999"/>
                                          </p:stCondLst>
                                        </p:cTn>
                                        <p:tgtEl>
                                          <p:spTgt spid="8"/>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00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4"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432048"/>
            <a:ext cx="6300192" cy="843558"/>
          </a:xfrm>
          <a:prstGeom prst="rect">
            <a:avLst/>
          </a:prstGeom>
          <a:solidFill>
            <a:srgbClr val="07376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Rectángulo"/>
          <p:cNvSpPr/>
          <p:nvPr/>
        </p:nvSpPr>
        <p:spPr>
          <a:xfrm>
            <a:off x="6624736" y="432048"/>
            <a:ext cx="2519264" cy="843558"/>
          </a:xfrm>
          <a:prstGeom prst="rect">
            <a:avLst/>
          </a:prstGeom>
          <a:solidFill>
            <a:schemeClr val="accent5">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CuadroTexto"/>
          <p:cNvSpPr txBox="1"/>
          <p:nvPr/>
        </p:nvSpPr>
        <p:spPr>
          <a:xfrm>
            <a:off x="683568" y="546815"/>
            <a:ext cx="3672408" cy="584775"/>
          </a:xfrm>
          <a:prstGeom prst="rect">
            <a:avLst/>
          </a:prstGeom>
          <a:noFill/>
        </p:spPr>
        <p:txBody>
          <a:bodyPr wrap="square" rtlCol="0">
            <a:spAutoFit/>
          </a:bodyPr>
          <a:lstStyle/>
          <a:p>
            <a:r>
              <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ANÁLISIS</a:t>
            </a:r>
          </a:p>
        </p:txBody>
      </p:sp>
      <p:pic>
        <p:nvPicPr>
          <p:cNvPr id="7" name="Picture 2" descr="Resultado de imagen de Universidad de oviedo logo"/>
          <p:cNvPicPr>
            <a:picLocks noChangeAspect="1" noChangeArrowheads="1"/>
          </p:cNvPicPr>
          <p:nvPr/>
        </p:nvPicPr>
        <p:blipFill>
          <a:blip r:embed="rId3" cstate="print">
            <a:clrChange>
              <a:clrFrom>
                <a:srgbClr val="FFFFFF"/>
              </a:clrFrom>
              <a:clrTo>
                <a:srgbClr val="FFFFFF">
                  <a:alpha val="0"/>
                </a:srgbClr>
              </a:clrTo>
            </a:clrChange>
            <a:duotone>
              <a:schemeClr val="bg2">
                <a:shade val="45000"/>
                <a:satMod val="135000"/>
              </a:schemeClr>
              <a:prstClr val="white"/>
            </a:duotone>
            <a:lum contrast="40000"/>
          </a:blip>
          <a:srcRect/>
          <a:stretch>
            <a:fillRect/>
          </a:stretch>
        </p:blipFill>
        <p:spPr bwMode="auto">
          <a:xfrm rot="1565964">
            <a:off x="-591240" y="432846"/>
            <a:ext cx="1152128" cy="1152128"/>
          </a:xfrm>
          <a:prstGeom prst="rect">
            <a:avLst/>
          </a:prstGeom>
          <a:noFill/>
        </p:spPr>
      </p:pic>
      <p:sp>
        <p:nvSpPr>
          <p:cNvPr id="6" name="5 CuadroTexto"/>
          <p:cNvSpPr txBox="1"/>
          <p:nvPr/>
        </p:nvSpPr>
        <p:spPr>
          <a:xfrm>
            <a:off x="1403648" y="1419622"/>
            <a:ext cx="6552728" cy="3416320"/>
          </a:xfrm>
          <a:prstGeom prst="rect">
            <a:avLst/>
          </a:prstGeom>
          <a:noFill/>
        </p:spPr>
        <p:txBody>
          <a:bodyPr wrap="square" rtlCol="0">
            <a:spAutoFit/>
          </a:bodyPr>
          <a:lstStyle/>
          <a:p>
            <a:pPr>
              <a:lnSpc>
                <a:spcPct val="200000"/>
              </a:lnSpc>
              <a:buFont typeface="Calibri" pitchFamily="34" charset="0"/>
              <a:buChar char="–"/>
            </a:pPr>
            <a:r>
              <a:rPr lang="es-ES" b="1" dirty="0">
                <a:solidFill>
                  <a:srgbClr val="073767"/>
                </a:solidFill>
              </a:rPr>
              <a:t> Ecuaciones estructurales: </a:t>
            </a:r>
          </a:p>
          <a:p>
            <a:pPr lvl="1">
              <a:lnSpc>
                <a:spcPct val="200000"/>
              </a:lnSpc>
              <a:buFont typeface="Calibri" pitchFamily="34" charset="0"/>
              <a:buChar char="–"/>
            </a:pPr>
            <a:r>
              <a:rPr lang="es-ES" b="1" dirty="0">
                <a:solidFill>
                  <a:srgbClr val="073767"/>
                </a:solidFill>
              </a:rPr>
              <a:t> Propuesta de un modelo matemático explicativo </a:t>
            </a:r>
            <a:r>
              <a:rPr lang="es-ES" b="1" dirty="0">
                <a:solidFill>
                  <a:schemeClr val="bg1"/>
                </a:solidFill>
              </a:rPr>
              <a:t>---------</a:t>
            </a:r>
            <a:r>
              <a:rPr lang="es-ES" b="1" dirty="0">
                <a:solidFill>
                  <a:srgbClr val="073767"/>
                </a:solidFill>
              </a:rPr>
              <a:t>mediante “</a:t>
            </a:r>
            <a:r>
              <a:rPr lang="es-ES" b="1" dirty="0" err="1">
                <a:solidFill>
                  <a:srgbClr val="073767"/>
                </a:solidFill>
              </a:rPr>
              <a:t>path</a:t>
            </a:r>
            <a:r>
              <a:rPr lang="es-ES" b="1" dirty="0">
                <a:solidFill>
                  <a:srgbClr val="073767"/>
                </a:solidFill>
              </a:rPr>
              <a:t> </a:t>
            </a:r>
            <a:r>
              <a:rPr lang="es-ES" b="1" dirty="0" err="1">
                <a:solidFill>
                  <a:srgbClr val="073767"/>
                </a:solidFill>
              </a:rPr>
              <a:t>analysis</a:t>
            </a:r>
            <a:r>
              <a:rPr lang="es-ES" b="1" dirty="0">
                <a:solidFill>
                  <a:srgbClr val="073767"/>
                </a:solidFill>
              </a:rPr>
              <a:t>”</a:t>
            </a:r>
          </a:p>
          <a:p>
            <a:pPr>
              <a:lnSpc>
                <a:spcPct val="200000"/>
              </a:lnSpc>
              <a:buFont typeface="Calibri" pitchFamily="34" charset="0"/>
              <a:buChar char="–"/>
            </a:pPr>
            <a:r>
              <a:rPr lang="es-ES" b="1" dirty="0">
                <a:solidFill>
                  <a:srgbClr val="073767"/>
                </a:solidFill>
              </a:rPr>
              <a:t> Modelo de respuesta graduada de </a:t>
            </a:r>
            <a:r>
              <a:rPr lang="es-ES" b="1" dirty="0" err="1">
                <a:solidFill>
                  <a:srgbClr val="073767"/>
                </a:solidFill>
              </a:rPr>
              <a:t>Samejima</a:t>
            </a:r>
            <a:r>
              <a:rPr lang="es-ES" b="1" dirty="0">
                <a:solidFill>
                  <a:srgbClr val="073767"/>
                </a:solidFill>
              </a:rPr>
              <a:t> (1969) </a:t>
            </a:r>
          </a:p>
          <a:p>
            <a:pPr>
              <a:lnSpc>
                <a:spcPct val="200000"/>
              </a:lnSpc>
              <a:buFont typeface="Calibri" pitchFamily="34" charset="0"/>
              <a:buChar char="–"/>
            </a:pPr>
            <a:r>
              <a:rPr lang="es-ES" b="1" dirty="0">
                <a:solidFill>
                  <a:srgbClr val="073767"/>
                </a:solidFill>
              </a:rPr>
              <a:t> Software: Programa de ecuaciones estructurales EQS 6 y </a:t>
            </a:r>
            <a:r>
              <a:rPr lang="es-ES" b="1" dirty="0">
                <a:solidFill>
                  <a:schemeClr val="bg1"/>
                </a:solidFill>
              </a:rPr>
              <a:t>--------------</a:t>
            </a:r>
            <a:r>
              <a:rPr lang="es-ES" b="1" dirty="0">
                <a:solidFill>
                  <a:srgbClr val="073767"/>
                </a:solidFill>
              </a:rPr>
              <a:t>MULTILOG 7.03</a:t>
            </a:r>
          </a:p>
        </p:txBody>
      </p:sp>
    </p:spTree>
    <p:extLst>
      <p:ext uri="{BB962C8B-B14F-4D97-AF65-F5344CB8AC3E}">
        <p14:creationId xmlns:p14="http://schemas.microsoft.com/office/powerpoint/2010/main" val="3507559520"/>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432048"/>
            <a:ext cx="6300192" cy="843558"/>
          </a:xfrm>
          <a:prstGeom prst="rect">
            <a:avLst/>
          </a:prstGeom>
          <a:solidFill>
            <a:srgbClr val="07376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Rectángulo"/>
          <p:cNvSpPr/>
          <p:nvPr/>
        </p:nvSpPr>
        <p:spPr>
          <a:xfrm>
            <a:off x="6624736" y="432048"/>
            <a:ext cx="2519264" cy="843558"/>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CuadroTexto"/>
          <p:cNvSpPr txBox="1"/>
          <p:nvPr/>
        </p:nvSpPr>
        <p:spPr>
          <a:xfrm>
            <a:off x="683568" y="546815"/>
            <a:ext cx="3672408" cy="584775"/>
          </a:xfrm>
          <a:prstGeom prst="rect">
            <a:avLst/>
          </a:prstGeom>
          <a:noFill/>
        </p:spPr>
        <p:txBody>
          <a:bodyPr wrap="square" rtlCol="0">
            <a:spAutoFit/>
          </a:bodyPr>
          <a:lstStyle/>
          <a:p>
            <a:r>
              <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RESULTADOS</a:t>
            </a:r>
          </a:p>
        </p:txBody>
      </p:sp>
      <p:pic>
        <p:nvPicPr>
          <p:cNvPr id="20" name="Picture 2" descr="Resultado de imagen de Universidad de oviedo logo"/>
          <p:cNvPicPr>
            <a:picLocks noChangeAspect="1" noChangeArrowheads="1"/>
          </p:cNvPicPr>
          <p:nvPr/>
        </p:nvPicPr>
        <p:blipFill>
          <a:blip r:embed="rId3" cstate="print">
            <a:clrChange>
              <a:clrFrom>
                <a:srgbClr val="FFFFFF"/>
              </a:clrFrom>
              <a:clrTo>
                <a:srgbClr val="FFFFFF">
                  <a:alpha val="0"/>
                </a:srgbClr>
              </a:clrTo>
            </a:clrChange>
            <a:duotone>
              <a:schemeClr val="bg2">
                <a:shade val="45000"/>
                <a:satMod val="135000"/>
              </a:schemeClr>
              <a:prstClr val="white"/>
            </a:duotone>
            <a:lum contrast="40000"/>
          </a:blip>
          <a:srcRect/>
          <a:stretch>
            <a:fillRect/>
          </a:stretch>
        </p:blipFill>
        <p:spPr bwMode="auto">
          <a:xfrm rot="1565964">
            <a:off x="-591240" y="432846"/>
            <a:ext cx="1152128" cy="1152128"/>
          </a:xfrm>
          <a:prstGeom prst="rect">
            <a:avLst/>
          </a:prstGeom>
          <a:noFill/>
        </p:spPr>
      </p:pic>
      <p:grpSp>
        <p:nvGrpSpPr>
          <p:cNvPr id="166" name="Grupo 165"/>
          <p:cNvGrpSpPr/>
          <p:nvPr/>
        </p:nvGrpSpPr>
        <p:grpSpPr>
          <a:xfrm>
            <a:off x="4170509" y="1689937"/>
            <a:ext cx="1008112" cy="2731123"/>
            <a:chOff x="1403648" y="1734933"/>
            <a:chExt cx="1008112" cy="2731123"/>
          </a:xfrm>
        </p:grpSpPr>
        <p:sp>
          <p:nvSpPr>
            <p:cNvPr id="7" name="CuadroTexto 6"/>
            <p:cNvSpPr txBox="1"/>
            <p:nvPr/>
          </p:nvSpPr>
          <p:spPr>
            <a:xfrm>
              <a:off x="1403648" y="1734933"/>
              <a:ext cx="1008112" cy="461665"/>
            </a:xfrm>
            <a:prstGeom prst="rect">
              <a:avLst/>
            </a:prstGeom>
            <a:noFill/>
            <a:ln>
              <a:solidFill>
                <a:srgbClr val="073767"/>
              </a:solidFill>
            </a:ln>
          </p:spPr>
          <p:txBody>
            <a:bodyPr wrap="square" rtlCol="0" anchor="ctr">
              <a:spAutoFit/>
            </a:bodyPr>
            <a:lstStyle/>
            <a:p>
              <a:pPr algn="ctr"/>
              <a:r>
                <a:rPr lang="es-ES" sz="1200" b="1" dirty="0">
                  <a:solidFill>
                    <a:srgbClr val="073767"/>
                  </a:solidFill>
                </a:rPr>
                <a:t>Personalidad agresiva</a:t>
              </a:r>
            </a:p>
          </p:txBody>
        </p:sp>
        <p:sp>
          <p:nvSpPr>
            <p:cNvPr id="40" name="CuadroTexto 39"/>
            <p:cNvSpPr txBox="1"/>
            <p:nvPr/>
          </p:nvSpPr>
          <p:spPr>
            <a:xfrm>
              <a:off x="1403648" y="2487215"/>
              <a:ext cx="1008112" cy="461665"/>
            </a:xfrm>
            <a:prstGeom prst="rect">
              <a:avLst/>
            </a:prstGeom>
            <a:noFill/>
            <a:ln>
              <a:solidFill>
                <a:srgbClr val="073767"/>
              </a:solidFill>
            </a:ln>
          </p:spPr>
          <p:txBody>
            <a:bodyPr wrap="square" rtlCol="0" anchor="ctr">
              <a:spAutoFit/>
            </a:bodyPr>
            <a:lstStyle/>
            <a:p>
              <a:pPr algn="ctr"/>
              <a:r>
                <a:rPr lang="es-ES" sz="1200" b="1" dirty="0">
                  <a:solidFill>
                    <a:srgbClr val="073767"/>
                  </a:solidFill>
                </a:rPr>
                <a:t>Sexismo hostil</a:t>
              </a:r>
            </a:p>
          </p:txBody>
        </p:sp>
        <p:sp>
          <p:nvSpPr>
            <p:cNvPr id="41" name="CuadroTexto 40"/>
            <p:cNvSpPr txBox="1"/>
            <p:nvPr/>
          </p:nvSpPr>
          <p:spPr>
            <a:xfrm>
              <a:off x="1403648" y="3245803"/>
              <a:ext cx="1008112" cy="461665"/>
            </a:xfrm>
            <a:prstGeom prst="rect">
              <a:avLst/>
            </a:prstGeom>
            <a:noFill/>
            <a:ln>
              <a:solidFill>
                <a:srgbClr val="073767"/>
              </a:solidFill>
            </a:ln>
          </p:spPr>
          <p:txBody>
            <a:bodyPr wrap="square" rtlCol="0" anchor="ctr">
              <a:spAutoFit/>
            </a:bodyPr>
            <a:lstStyle/>
            <a:p>
              <a:pPr algn="ctr"/>
              <a:r>
                <a:rPr lang="es-ES" sz="1200" b="1" dirty="0">
                  <a:solidFill>
                    <a:srgbClr val="073767"/>
                  </a:solidFill>
                </a:rPr>
                <a:t>Sexismo benevolente</a:t>
              </a:r>
            </a:p>
          </p:txBody>
        </p:sp>
        <p:sp>
          <p:nvSpPr>
            <p:cNvPr id="42" name="CuadroTexto 41"/>
            <p:cNvSpPr txBox="1"/>
            <p:nvPr/>
          </p:nvSpPr>
          <p:spPr>
            <a:xfrm>
              <a:off x="1403648" y="4004391"/>
              <a:ext cx="1008112" cy="461665"/>
            </a:xfrm>
            <a:prstGeom prst="rect">
              <a:avLst/>
            </a:prstGeom>
            <a:noFill/>
            <a:ln>
              <a:solidFill>
                <a:srgbClr val="073767"/>
              </a:solidFill>
            </a:ln>
          </p:spPr>
          <p:txBody>
            <a:bodyPr wrap="square" rtlCol="0" anchor="ctr">
              <a:spAutoFit/>
            </a:bodyPr>
            <a:lstStyle/>
            <a:p>
              <a:pPr algn="ctr"/>
              <a:r>
                <a:rPr lang="es-ES" sz="1200" b="1" dirty="0">
                  <a:solidFill>
                    <a:srgbClr val="073767"/>
                  </a:solidFill>
                </a:rPr>
                <a:t>Clima conflictivo</a:t>
              </a:r>
            </a:p>
          </p:txBody>
        </p:sp>
      </p:grpSp>
      <p:sp>
        <p:nvSpPr>
          <p:cNvPr id="43" name="CuadroTexto 42"/>
          <p:cNvSpPr txBox="1"/>
          <p:nvPr/>
        </p:nvSpPr>
        <p:spPr>
          <a:xfrm>
            <a:off x="4995664" y="2869070"/>
            <a:ext cx="1008112" cy="461665"/>
          </a:xfrm>
          <a:prstGeom prst="rect">
            <a:avLst/>
          </a:prstGeom>
          <a:noFill/>
          <a:ln>
            <a:solidFill>
              <a:srgbClr val="073767"/>
            </a:solidFill>
          </a:ln>
        </p:spPr>
        <p:txBody>
          <a:bodyPr wrap="square" rtlCol="0" anchor="ctr">
            <a:spAutoFit/>
          </a:bodyPr>
          <a:lstStyle/>
          <a:p>
            <a:pPr algn="ctr"/>
            <a:r>
              <a:rPr lang="es-ES" sz="1200" b="1" dirty="0">
                <a:solidFill>
                  <a:srgbClr val="073767"/>
                </a:solidFill>
              </a:rPr>
              <a:t>Actitud abuso</a:t>
            </a:r>
          </a:p>
        </p:txBody>
      </p:sp>
      <p:sp>
        <p:nvSpPr>
          <p:cNvPr id="44" name="CuadroTexto 43"/>
          <p:cNvSpPr txBox="1"/>
          <p:nvPr/>
        </p:nvSpPr>
        <p:spPr>
          <a:xfrm>
            <a:off x="7304112" y="2866509"/>
            <a:ext cx="1008112" cy="461665"/>
          </a:xfrm>
          <a:prstGeom prst="rect">
            <a:avLst/>
          </a:prstGeom>
          <a:noFill/>
          <a:ln>
            <a:solidFill>
              <a:srgbClr val="073767"/>
            </a:solidFill>
          </a:ln>
        </p:spPr>
        <p:txBody>
          <a:bodyPr wrap="square" rtlCol="0" anchor="ctr">
            <a:spAutoFit/>
          </a:bodyPr>
          <a:lstStyle/>
          <a:p>
            <a:pPr algn="ctr"/>
            <a:r>
              <a:rPr lang="es-ES" sz="1200" b="1" dirty="0">
                <a:solidFill>
                  <a:srgbClr val="073767"/>
                </a:solidFill>
              </a:rPr>
              <a:t>Agresión psicológica</a:t>
            </a:r>
          </a:p>
        </p:txBody>
      </p:sp>
      <p:grpSp>
        <p:nvGrpSpPr>
          <p:cNvPr id="54" name="Grupo 53"/>
          <p:cNvGrpSpPr/>
          <p:nvPr/>
        </p:nvGrpSpPr>
        <p:grpSpPr>
          <a:xfrm>
            <a:off x="2843808" y="1943668"/>
            <a:ext cx="2151856" cy="2269458"/>
            <a:chOff x="2843808" y="1926591"/>
            <a:chExt cx="2151856" cy="2269458"/>
          </a:xfrm>
        </p:grpSpPr>
        <p:cxnSp>
          <p:nvCxnSpPr>
            <p:cNvPr id="9" name="Conector recto de flecha 8"/>
            <p:cNvCxnSpPr>
              <a:cxnSpLocks/>
              <a:endCxn id="43" idx="1"/>
            </p:cNvCxnSpPr>
            <p:nvPr/>
          </p:nvCxnSpPr>
          <p:spPr>
            <a:xfrm>
              <a:off x="2843808" y="1926591"/>
              <a:ext cx="2151856" cy="1156235"/>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 name="Conector recto de flecha 44"/>
            <p:cNvCxnSpPr>
              <a:cxnSpLocks/>
              <a:endCxn id="43" idx="1"/>
            </p:cNvCxnSpPr>
            <p:nvPr/>
          </p:nvCxnSpPr>
          <p:spPr>
            <a:xfrm flipV="1">
              <a:off x="2843808" y="3082826"/>
              <a:ext cx="2151856" cy="1113223"/>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7" name="Conector recto de flecha 46"/>
            <p:cNvCxnSpPr>
              <a:cxnSpLocks/>
              <a:endCxn id="43" idx="1"/>
            </p:cNvCxnSpPr>
            <p:nvPr/>
          </p:nvCxnSpPr>
          <p:spPr>
            <a:xfrm flipV="1">
              <a:off x="2843808" y="3082826"/>
              <a:ext cx="2151856" cy="354635"/>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8" name="Conector recto de flecha 47"/>
            <p:cNvCxnSpPr>
              <a:cxnSpLocks/>
              <a:endCxn id="43" idx="1"/>
            </p:cNvCxnSpPr>
            <p:nvPr/>
          </p:nvCxnSpPr>
          <p:spPr>
            <a:xfrm>
              <a:off x="2843808" y="2678873"/>
              <a:ext cx="2151856" cy="403953"/>
            </a:xfrm>
            <a:prstGeom prst="straightConnector1">
              <a:avLst/>
            </a:prstGeom>
            <a:ln w="190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53" name="Conector recto de flecha 52"/>
          <p:cNvCxnSpPr>
            <a:cxnSpLocks/>
            <a:stCxn id="43" idx="3"/>
            <a:endCxn id="44" idx="1"/>
          </p:cNvCxnSpPr>
          <p:nvPr/>
        </p:nvCxnSpPr>
        <p:spPr>
          <a:xfrm flipV="1">
            <a:off x="6003776" y="3097342"/>
            <a:ext cx="1300336" cy="2561"/>
          </a:xfrm>
          <a:prstGeom prst="straightConnector1">
            <a:avLst/>
          </a:prstGeom>
          <a:ln w="19050">
            <a:solidFill>
              <a:srgbClr val="073767"/>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7" name="Conector: angular 126"/>
          <p:cNvCxnSpPr>
            <a:cxnSpLocks/>
            <a:endCxn id="44" idx="0"/>
          </p:cNvCxnSpPr>
          <p:nvPr/>
        </p:nvCxnSpPr>
        <p:spPr>
          <a:xfrm>
            <a:off x="2843808" y="1938487"/>
            <a:ext cx="4964360" cy="928022"/>
          </a:xfrm>
          <a:prstGeom prst="bentConnector2">
            <a:avLst/>
          </a:prstGeom>
          <a:ln w="19050">
            <a:solidFill>
              <a:srgbClr val="073767"/>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1" name="Conector: angular 130"/>
          <p:cNvCxnSpPr>
            <a:cxnSpLocks/>
            <a:endCxn id="44" idx="2"/>
          </p:cNvCxnSpPr>
          <p:nvPr/>
        </p:nvCxnSpPr>
        <p:spPr>
          <a:xfrm flipV="1">
            <a:off x="2843808" y="3328174"/>
            <a:ext cx="4964360" cy="873621"/>
          </a:xfrm>
          <a:prstGeom prst="bentConnector2">
            <a:avLst/>
          </a:prstGeom>
          <a:ln w="19050">
            <a:solidFill>
              <a:srgbClr val="073767"/>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4" name="Conector: angular 133"/>
          <p:cNvCxnSpPr>
            <a:cxnSpLocks/>
            <a:endCxn id="44" idx="3"/>
          </p:cNvCxnSpPr>
          <p:nvPr/>
        </p:nvCxnSpPr>
        <p:spPr>
          <a:xfrm rot="10800000" flipH="1" flipV="1">
            <a:off x="1835696" y="2690768"/>
            <a:ext cx="6476528" cy="406573"/>
          </a:xfrm>
          <a:prstGeom prst="bentConnector5">
            <a:avLst>
              <a:gd name="adj1" fmla="val -3530"/>
              <a:gd name="adj2" fmla="val -302187"/>
              <a:gd name="adj3" fmla="val 103530"/>
            </a:avLst>
          </a:prstGeom>
          <a:ln w="19050">
            <a:solidFill>
              <a:srgbClr val="073767"/>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8" name="Conector: angular 137"/>
          <p:cNvCxnSpPr>
            <a:cxnSpLocks/>
            <a:endCxn id="44" idx="3"/>
          </p:cNvCxnSpPr>
          <p:nvPr/>
        </p:nvCxnSpPr>
        <p:spPr>
          <a:xfrm rot="10800000" flipH="1">
            <a:off x="1835696" y="3097343"/>
            <a:ext cx="6476528" cy="352015"/>
          </a:xfrm>
          <a:prstGeom prst="bentConnector5">
            <a:avLst>
              <a:gd name="adj1" fmla="val -3530"/>
              <a:gd name="adj2" fmla="val -358479"/>
              <a:gd name="adj3" fmla="val 103530"/>
            </a:avLst>
          </a:prstGeom>
          <a:ln w="19050">
            <a:solidFill>
              <a:srgbClr val="073767"/>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98" name="CuadroTexto 197"/>
          <p:cNvSpPr txBox="1"/>
          <p:nvPr/>
        </p:nvSpPr>
        <p:spPr>
          <a:xfrm>
            <a:off x="4533900" y="1411112"/>
            <a:ext cx="1008112" cy="276999"/>
          </a:xfrm>
          <a:prstGeom prst="rect">
            <a:avLst/>
          </a:prstGeom>
          <a:noFill/>
          <a:ln>
            <a:noFill/>
          </a:ln>
        </p:spPr>
        <p:txBody>
          <a:bodyPr wrap="square" rtlCol="0" anchor="ctr">
            <a:spAutoFit/>
          </a:bodyPr>
          <a:lstStyle/>
          <a:p>
            <a:pPr algn="ctr"/>
            <a:r>
              <a:rPr lang="es-ES" sz="1200" b="1" dirty="0">
                <a:solidFill>
                  <a:srgbClr val="073767"/>
                </a:solidFill>
              </a:rPr>
              <a:t>.15ns</a:t>
            </a:r>
          </a:p>
        </p:txBody>
      </p:sp>
      <p:sp>
        <p:nvSpPr>
          <p:cNvPr id="199" name="CuadroTexto 198"/>
          <p:cNvSpPr txBox="1"/>
          <p:nvPr/>
        </p:nvSpPr>
        <p:spPr>
          <a:xfrm>
            <a:off x="4533900" y="1923678"/>
            <a:ext cx="1008112" cy="276999"/>
          </a:xfrm>
          <a:prstGeom prst="rect">
            <a:avLst/>
          </a:prstGeom>
          <a:noFill/>
          <a:ln>
            <a:noFill/>
          </a:ln>
        </p:spPr>
        <p:txBody>
          <a:bodyPr wrap="square" rtlCol="0" anchor="ctr">
            <a:spAutoFit/>
          </a:bodyPr>
          <a:lstStyle/>
          <a:p>
            <a:pPr algn="ctr"/>
            <a:r>
              <a:rPr lang="es-ES" sz="1200" b="1" dirty="0">
                <a:solidFill>
                  <a:srgbClr val="073767"/>
                </a:solidFill>
              </a:rPr>
              <a:t>.17*</a:t>
            </a:r>
          </a:p>
        </p:txBody>
      </p:sp>
      <p:sp>
        <p:nvSpPr>
          <p:cNvPr id="200" name="CuadroTexto 199"/>
          <p:cNvSpPr txBox="1"/>
          <p:nvPr/>
        </p:nvSpPr>
        <p:spPr>
          <a:xfrm>
            <a:off x="3606184" y="2308199"/>
            <a:ext cx="1008112" cy="276999"/>
          </a:xfrm>
          <a:prstGeom prst="rect">
            <a:avLst/>
          </a:prstGeom>
          <a:noFill/>
          <a:ln>
            <a:noFill/>
          </a:ln>
        </p:spPr>
        <p:txBody>
          <a:bodyPr wrap="square" rtlCol="0" anchor="ctr">
            <a:spAutoFit/>
          </a:bodyPr>
          <a:lstStyle/>
          <a:p>
            <a:pPr algn="ctr"/>
            <a:r>
              <a:rPr lang="es-ES" sz="1200" b="1" dirty="0">
                <a:solidFill>
                  <a:srgbClr val="C00000"/>
                </a:solidFill>
              </a:rPr>
              <a:t>.05ns</a:t>
            </a:r>
          </a:p>
        </p:txBody>
      </p:sp>
      <p:sp>
        <p:nvSpPr>
          <p:cNvPr id="201" name="CuadroTexto 200"/>
          <p:cNvSpPr txBox="1"/>
          <p:nvPr/>
        </p:nvSpPr>
        <p:spPr>
          <a:xfrm>
            <a:off x="3199243" y="2603419"/>
            <a:ext cx="1008112" cy="276999"/>
          </a:xfrm>
          <a:prstGeom prst="rect">
            <a:avLst/>
          </a:prstGeom>
          <a:noFill/>
          <a:ln>
            <a:noFill/>
          </a:ln>
        </p:spPr>
        <p:txBody>
          <a:bodyPr wrap="square" rtlCol="0" anchor="ctr">
            <a:spAutoFit/>
          </a:bodyPr>
          <a:lstStyle/>
          <a:p>
            <a:pPr algn="ctr"/>
            <a:r>
              <a:rPr lang="es-ES" sz="1200" b="1" dirty="0">
                <a:solidFill>
                  <a:srgbClr val="C00000"/>
                </a:solidFill>
              </a:rPr>
              <a:t>.25***</a:t>
            </a:r>
          </a:p>
        </p:txBody>
      </p:sp>
      <p:sp>
        <p:nvSpPr>
          <p:cNvPr id="202" name="CuadroTexto 201"/>
          <p:cNvSpPr txBox="1"/>
          <p:nvPr/>
        </p:nvSpPr>
        <p:spPr>
          <a:xfrm>
            <a:off x="3199243" y="3302866"/>
            <a:ext cx="1008112" cy="276999"/>
          </a:xfrm>
          <a:prstGeom prst="rect">
            <a:avLst/>
          </a:prstGeom>
          <a:noFill/>
          <a:ln>
            <a:noFill/>
          </a:ln>
        </p:spPr>
        <p:txBody>
          <a:bodyPr wrap="square" rtlCol="0" anchor="ctr">
            <a:spAutoFit/>
          </a:bodyPr>
          <a:lstStyle/>
          <a:p>
            <a:pPr algn="ctr"/>
            <a:r>
              <a:rPr lang="es-ES" sz="1200" b="1" dirty="0">
                <a:solidFill>
                  <a:srgbClr val="C00000"/>
                </a:solidFill>
              </a:rPr>
              <a:t>-.01ns</a:t>
            </a:r>
          </a:p>
        </p:txBody>
      </p:sp>
      <p:sp>
        <p:nvSpPr>
          <p:cNvPr id="203" name="CuadroTexto 202"/>
          <p:cNvSpPr txBox="1"/>
          <p:nvPr/>
        </p:nvSpPr>
        <p:spPr>
          <a:xfrm>
            <a:off x="3606184" y="3596112"/>
            <a:ext cx="1008112" cy="276999"/>
          </a:xfrm>
          <a:prstGeom prst="rect">
            <a:avLst/>
          </a:prstGeom>
          <a:noFill/>
          <a:ln>
            <a:noFill/>
          </a:ln>
        </p:spPr>
        <p:txBody>
          <a:bodyPr wrap="square" rtlCol="0" anchor="ctr">
            <a:spAutoFit/>
          </a:bodyPr>
          <a:lstStyle/>
          <a:p>
            <a:pPr algn="ctr"/>
            <a:r>
              <a:rPr lang="es-ES" sz="1200" b="1" dirty="0">
                <a:solidFill>
                  <a:srgbClr val="C00000"/>
                </a:solidFill>
              </a:rPr>
              <a:t>.20**</a:t>
            </a:r>
          </a:p>
        </p:txBody>
      </p:sp>
      <p:sp>
        <p:nvSpPr>
          <p:cNvPr id="204" name="CuadroTexto 203"/>
          <p:cNvSpPr txBox="1"/>
          <p:nvPr/>
        </p:nvSpPr>
        <p:spPr>
          <a:xfrm>
            <a:off x="4533900" y="4441683"/>
            <a:ext cx="1008112" cy="276999"/>
          </a:xfrm>
          <a:prstGeom prst="rect">
            <a:avLst/>
          </a:prstGeom>
          <a:noFill/>
          <a:ln>
            <a:noFill/>
          </a:ln>
        </p:spPr>
        <p:txBody>
          <a:bodyPr wrap="square" rtlCol="0" anchor="ctr">
            <a:spAutoFit/>
          </a:bodyPr>
          <a:lstStyle/>
          <a:p>
            <a:pPr algn="ctr"/>
            <a:r>
              <a:rPr lang="es-ES" sz="1200" b="1" dirty="0">
                <a:solidFill>
                  <a:srgbClr val="073767"/>
                </a:solidFill>
              </a:rPr>
              <a:t>-.01ns</a:t>
            </a:r>
          </a:p>
        </p:txBody>
      </p:sp>
      <p:sp>
        <p:nvSpPr>
          <p:cNvPr id="205" name="CuadroTexto 204"/>
          <p:cNvSpPr txBox="1"/>
          <p:nvPr/>
        </p:nvSpPr>
        <p:spPr>
          <a:xfrm>
            <a:off x="4533900" y="3939902"/>
            <a:ext cx="1008112" cy="276999"/>
          </a:xfrm>
          <a:prstGeom prst="rect">
            <a:avLst/>
          </a:prstGeom>
          <a:noFill/>
          <a:ln>
            <a:noFill/>
          </a:ln>
        </p:spPr>
        <p:txBody>
          <a:bodyPr wrap="square" rtlCol="0" anchor="ctr">
            <a:spAutoFit/>
          </a:bodyPr>
          <a:lstStyle/>
          <a:p>
            <a:pPr algn="ctr"/>
            <a:r>
              <a:rPr lang="es-ES" sz="1200" b="1" dirty="0">
                <a:solidFill>
                  <a:srgbClr val="073767"/>
                </a:solidFill>
              </a:rPr>
              <a:t>.06ns</a:t>
            </a:r>
          </a:p>
        </p:txBody>
      </p:sp>
      <p:sp>
        <p:nvSpPr>
          <p:cNvPr id="206" name="CuadroTexto 205"/>
          <p:cNvSpPr txBox="1"/>
          <p:nvPr/>
        </p:nvSpPr>
        <p:spPr>
          <a:xfrm>
            <a:off x="6149888" y="2864467"/>
            <a:ext cx="1008112" cy="276999"/>
          </a:xfrm>
          <a:prstGeom prst="rect">
            <a:avLst/>
          </a:prstGeom>
          <a:noFill/>
          <a:ln>
            <a:noFill/>
          </a:ln>
        </p:spPr>
        <p:txBody>
          <a:bodyPr wrap="square" rtlCol="0" anchor="ctr">
            <a:spAutoFit/>
          </a:bodyPr>
          <a:lstStyle/>
          <a:p>
            <a:pPr algn="ctr"/>
            <a:r>
              <a:rPr lang="es-ES" sz="1200" b="1" dirty="0">
                <a:solidFill>
                  <a:srgbClr val="073767"/>
                </a:solidFill>
              </a:rPr>
              <a:t>.23**</a:t>
            </a:r>
          </a:p>
        </p:txBody>
      </p:sp>
      <p:grpSp>
        <p:nvGrpSpPr>
          <p:cNvPr id="218" name="Grupo 217"/>
          <p:cNvGrpSpPr/>
          <p:nvPr/>
        </p:nvGrpSpPr>
        <p:grpSpPr>
          <a:xfrm>
            <a:off x="2411760" y="1920770"/>
            <a:ext cx="2273442" cy="2269458"/>
            <a:chOff x="2446766" y="1920770"/>
            <a:chExt cx="2273442" cy="2269458"/>
          </a:xfrm>
        </p:grpSpPr>
        <p:grpSp>
          <p:nvGrpSpPr>
            <p:cNvPr id="100" name="Grupo 99"/>
            <p:cNvGrpSpPr/>
            <p:nvPr/>
          </p:nvGrpSpPr>
          <p:grpSpPr>
            <a:xfrm>
              <a:off x="4170509" y="1920770"/>
              <a:ext cx="12700" cy="2269458"/>
              <a:chOff x="3810469" y="1920770"/>
              <a:chExt cx="12700" cy="2269458"/>
            </a:xfrm>
          </p:grpSpPr>
          <p:cxnSp>
            <p:nvCxnSpPr>
              <p:cNvPr id="69" name="Conector: curvado 68"/>
              <p:cNvCxnSpPr>
                <a:cxnSpLocks/>
                <a:stCxn id="7" idx="1"/>
                <a:endCxn id="40" idx="1"/>
              </p:cNvCxnSpPr>
              <p:nvPr/>
            </p:nvCxnSpPr>
            <p:spPr>
              <a:xfrm rot="10800000" flipV="1">
                <a:off x="3810469" y="1920770"/>
                <a:ext cx="12700" cy="752282"/>
              </a:xfrm>
              <a:prstGeom prst="curvedConnector3">
                <a:avLst>
                  <a:gd name="adj1" fmla="val 1800000"/>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6" name="Conector: curvado 75"/>
              <p:cNvCxnSpPr>
                <a:cxnSpLocks/>
                <a:stCxn id="7" idx="1"/>
                <a:endCxn id="41" idx="1"/>
              </p:cNvCxnSpPr>
              <p:nvPr/>
            </p:nvCxnSpPr>
            <p:spPr>
              <a:xfrm rot="10800000" flipV="1">
                <a:off x="3810469" y="1920770"/>
                <a:ext cx="12700" cy="1510870"/>
              </a:xfrm>
              <a:prstGeom prst="curvedConnector3">
                <a:avLst>
                  <a:gd name="adj1" fmla="val 6739535"/>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7" name="Conector: curvado 76"/>
              <p:cNvCxnSpPr>
                <a:cxnSpLocks/>
                <a:stCxn id="40" idx="1"/>
                <a:endCxn id="41" idx="1"/>
              </p:cNvCxnSpPr>
              <p:nvPr/>
            </p:nvCxnSpPr>
            <p:spPr>
              <a:xfrm rot="10800000" flipV="1">
                <a:off x="3810469" y="2673052"/>
                <a:ext cx="12700" cy="758588"/>
              </a:xfrm>
              <a:prstGeom prst="curvedConnector3">
                <a:avLst>
                  <a:gd name="adj1" fmla="val 1800000"/>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8" name="Conector: curvado 77"/>
              <p:cNvCxnSpPr>
                <a:cxnSpLocks/>
                <a:stCxn id="41" idx="1"/>
                <a:endCxn id="42" idx="1"/>
              </p:cNvCxnSpPr>
              <p:nvPr/>
            </p:nvCxnSpPr>
            <p:spPr>
              <a:xfrm rot="10800000" flipV="1">
                <a:off x="3810469" y="3431640"/>
                <a:ext cx="12700" cy="758588"/>
              </a:xfrm>
              <a:prstGeom prst="curvedConnector3">
                <a:avLst>
                  <a:gd name="adj1" fmla="val 1800000"/>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6" name="Conector: curvado 85"/>
              <p:cNvCxnSpPr>
                <a:cxnSpLocks/>
                <a:stCxn id="7" idx="1"/>
                <a:endCxn id="42" idx="1"/>
              </p:cNvCxnSpPr>
              <p:nvPr/>
            </p:nvCxnSpPr>
            <p:spPr>
              <a:xfrm rot="10800000" flipV="1">
                <a:off x="3810469" y="1920770"/>
                <a:ext cx="12700" cy="2269458"/>
              </a:xfrm>
              <a:prstGeom prst="curvedConnector3">
                <a:avLst>
                  <a:gd name="adj1" fmla="val 11762787"/>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0" name="Conector: curvado 89"/>
              <p:cNvCxnSpPr>
                <a:cxnSpLocks/>
                <a:stCxn id="40" idx="1"/>
                <a:endCxn id="42" idx="1"/>
              </p:cNvCxnSpPr>
              <p:nvPr/>
            </p:nvCxnSpPr>
            <p:spPr>
              <a:xfrm rot="10800000" flipV="1">
                <a:off x="3810469" y="2673052"/>
                <a:ext cx="12700" cy="1517176"/>
              </a:xfrm>
              <a:prstGeom prst="curvedConnector3">
                <a:avLst>
                  <a:gd name="adj1" fmla="val 6655811"/>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197" name="CuadroTexto 196"/>
            <p:cNvSpPr txBox="1"/>
            <p:nvPr/>
          </p:nvSpPr>
          <p:spPr>
            <a:xfrm>
              <a:off x="2988664" y="2512587"/>
              <a:ext cx="1008112" cy="276999"/>
            </a:xfrm>
            <a:prstGeom prst="rect">
              <a:avLst/>
            </a:prstGeom>
            <a:noFill/>
            <a:ln>
              <a:noFill/>
            </a:ln>
          </p:spPr>
          <p:txBody>
            <a:bodyPr wrap="square" rtlCol="0" anchor="ctr">
              <a:spAutoFit/>
            </a:bodyPr>
            <a:lstStyle/>
            <a:p>
              <a:pPr algn="ctr"/>
              <a:r>
                <a:rPr lang="es-ES" sz="1200" b="1" dirty="0">
                  <a:solidFill>
                    <a:srgbClr val="00B050"/>
                  </a:solidFill>
                </a:rPr>
                <a:t>.18*</a:t>
              </a:r>
            </a:p>
          </p:txBody>
        </p:sp>
        <p:sp>
          <p:nvSpPr>
            <p:cNvPr id="207" name="CuadroTexto 206"/>
            <p:cNvSpPr txBox="1"/>
            <p:nvPr/>
          </p:nvSpPr>
          <p:spPr>
            <a:xfrm>
              <a:off x="3024668" y="3281062"/>
              <a:ext cx="1008112" cy="276999"/>
            </a:xfrm>
            <a:prstGeom prst="rect">
              <a:avLst/>
            </a:prstGeom>
            <a:noFill/>
            <a:ln>
              <a:noFill/>
            </a:ln>
          </p:spPr>
          <p:txBody>
            <a:bodyPr wrap="square" rtlCol="0" anchor="ctr">
              <a:spAutoFit/>
            </a:bodyPr>
            <a:lstStyle/>
            <a:p>
              <a:pPr algn="ctr"/>
              <a:r>
                <a:rPr lang="es-ES" sz="1200" b="1" dirty="0">
                  <a:solidFill>
                    <a:srgbClr val="00B050"/>
                  </a:solidFill>
                </a:rPr>
                <a:t>.09ns</a:t>
              </a:r>
            </a:p>
          </p:txBody>
        </p:sp>
        <p:sp>
          <p:nvSpPr>
            <p:cNvPr id="208" name="CuadroTexto 207"/>
            <p:cNvSpPr txBox="1"/>
            <p:nvPr/>
          </p:nvSpPr>
          <p:spPr>
            <a:xfrm>
              <a:off x="3712096" y="2891984"/>
              <a:ext cx="1008112" cy="276999"/>
            </a:xfrm>
            <a:prstGeom prst="rect">
              <a:avLst/>
            </a:prstGeom>
            <a:noFill/>
            <a:ln>
              <a:noFill/>
            </a:ln>
          </p:spPr>
          <p:txBody>
            <a:bodyPr wrap="square" rtlCol="0" anchor="ctr">
              <a:spAutoFit/>
            </a:bodyPr>
            <a:lstStyle/>
            <a:p>
              <a:pPr algn="ctr"/>
              <a:r>
                <a:rPr lang="es-ES" sz="1200" b="1" dirty="0">
                  <a:solidFill>
                    <a:srgbClr val="00B050"/>
                  </a:solidFill>
                </a:rPr>
                <a:t>.32***</a:t>
              </a:r>
            </a:p>
          </p:txBody>
        </p:sp>
        <p:sp>
          <p:nvSpPr>
            <p:cNvPr id="209" name="CuadroTexto 208"/>
            <p:cNvSpPr txBox="1"/>
            <p:nvPr/>
          </p:nvSpPr>
          <p:spPr>
            <a:xfrm>
              <a:off x="3640088" y="2139702"/>
              <a:ext cx="1008112" cy="276999"/>
            </a:xfrm>
            <a:prstGeom prst="rect">
              <a:avLst/>
            </a:prstGeom>
            <a:noFill/>
            <a:ln>
              <a:noFill/>
            </a:ln>
          </p:spPr>
          <p:txBody>
            <a:bodyPr wrap="square" rtlCol="0" anchor="ctr">
              <a:spAutoFit/>
            </a:bodyPr>
            <a:lstStyle/>
            <a:p>
              <a:pPr algn="ctr"/>
              <a:r>
                <a:rPr lang="es-ES" sz="1200" b="1" dirty="0">
                  <a:solidFill>
                    <a:srgbClr val="00B050"/>
                  </a:solidFill>
                </a:rPr>
                <a:t>.23**</a:t>
              </a:r>
            </a:p>
          </p:txBody>
        </p:sp>
        <p:sp>
          <p:nvSpPr>
            <p:cNvPr id="210" name="CuadroTexto 209"/>
            <p:cNvSpPr txBox="1"/>
            <p:nvPr/>
          </p:nvSpPr>
          <p:spPr>
            <a:xfrm>
              <a:off x="3639181" y="3651105"/>
              <a:ext cx="1008112" cy="276999"/>
            </a:xfrm>
            <a:prstGeom prst="rect">
              <a:avLst/>
            </a:prstGeom>
            <a:noFill/>
            <a:ln>
              <a:noFill/>
            </a:ln>
          </p:spPr>
          <p:txBody>
            <a:bodyPr wrap="square" rtlCol="0" anchor="ctr">
              <a:spAutoFit/>
            </a:bodyPr>
            <a:lstStyle/>
            <a:p>
              <a:pPr algn="ctr"/>
              <a:r>
                <a:rPr lang="es-ES" sz="1200" b="1" dirty="0">
                  <a:solidFill>
                    <a:srgbClr val="00B050"/>
                  </a:solidFill>
                </a:rPr>
                <a:t>.03ns</a:t>
              </a:r>
            </a:p>
          </p:txBody>
        </p:sp>
        <p:sp>
          <p:nvSpPr>
            <p:cNvPr id="211" name="CuadroTexto 210"/>
            <p:cNvSpPr txBox="1"/>
            <p:nvPr/>
          </p:nvSpPr>
          <p:spPr>
            <a:xfrm>
              <a:off x="2446766" y="2880418"/>
              <a:ext cx="1008112" cy="276999"/>
            </a:xfrm>
            <a:prstGeom prst="rect">
              <a:avLst/>
            </a:prstGeom>
            <a:noFill/>
            <a:ln>
              <a:noFill/>
            </a:ln>
          </p:spPr>
          <p:txBody>
            <a:bodyPr wrap="square" rtlCol="0" anchor="ctr">
              <a:spAutoFit/>
            </a:bodyPr>
            <a:lstStyle/>
            <a:p>
              <a:pPr algn="ctr"/>
              <a:r>
                <a:rPr lang="es-ES" sz="1200" b="1" dirty="0">
                  <a:solidFill>
                    <a:srgbClr val="00B050"/>
                  </a:solidFill>
                </a:rPr>
                <a:t>.24***</a:t>
              </a:r>
            </a:p>
          </p:txBody>
        </p:sp>
      </p:grpSp>
      <p:grpSp>
        <p:nvGrpSpPr>
          <p:cNvPr id="244" name="Grupo 243"/>
          <p:cNvGrpSpPr/>
          <p:nvPr/>
        </p:nvGrpSpPr>
        <p:grpSpPr>
          <a:xfrm>
            <a:off x="107504" y="1926437"/>
            <a:ext cx="2273442" cy="2269458"/>
            <a:chOff x="2446766" y="1920770"/>
            <a:chExt cx="2273442" cy="2269458"/>
          </a:xfrm>
        </p:grpSpPr>
        <p:grpSp>
          <p:nvGrpSpPr>
            <p:cNvPr id="245" name="Grupo 244"/>
            <p:cNvGrpSpPr/>
            <p:nvPr/>
          </p:nvGrpSpPr>
          <p:grpSpPr>
            <a:xfrm>
              <a:off x="4170509" y="1920770"/>
              <a:ext cx="12700" cy="2269458"/>
              <a:chOff x="3810469" y="1920770"/>
              <a:chExt cx="12700" cy="2269458"/>
            </a:xfrm>
          </p:grpSpPr>
          <p:cxnSp>
            <p:nvCxnSpPr>
              <p:cNvPr id="252" name="Conector: curvado 251"/>
              <p:cNvCxnSpPr>
                <a:cxnSpLocks/>
              </p:cNvCxnSpPr>
              <p:nvPr/>
            </p:nvCxnSpPr>
            <p:spPr>
              <a:xfrm rot="10800000" flipV="1">
                <a:off x="3810469" y="1920770"/>
                <a:ext cx="12700" cy="752282"/>
              </a:xfrm>
              <a:prstGeom prst="curvedConnector3">
                <a:avLst>
                  <a:gd name="adj1" fmla="val 1800000"/>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3" name="Conector: curvado 252"/>
              <p:cNvCxnSpPr>
                <a:cxnSpLocks/>
              </p:cNvCxnSpPr>
              <p:nvPr/>
            </p:nvCxnSpPr>
            <p:spPr>
              <a:xfrm rot="10800000" flipV="1">
                <a:off x="3810469" y="1920770"/>
                <a:ext cx="12700" cy="1510870"/>
              </a:xfrm>
              <a:prstGeom prst="curvedConnector3">
                <a:avLst>
                  <a:gd name="adj1" fmla="val 6739535"/>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4" name="Conector: curvado 253"/>
              <p:cNvCxnSpPr>
                <a:cxnSpLocks/>
              </p:cNvCxnSpPr>
              <p:nvPr/>
            </p:nvCxnSpPr>
            <p:spPr>
              <a:xfrm rot="10800000" flipV="1">
                <a:off x="3810469" y="2673052"/>
                <a:ext cx="12700" cy="758588"/>
              </a:xfrm>
              <a:prstGeom prst="curvedConnector3">
                <a:avLst>
                  <a:gd name="adj1" fmla="val 1800000"/>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5" name="Conector: curvado 254"/>
              <p:cNvCxnSpPr>
                <a:cxnSpLocks/>
              </p:cNvCxnSpPr>
              <p:nvPr/>
            </p:nvCxnSpPr>
            <p:spPr>
              <a:xfrm rot="10800000" flipV="1">
                <a:off x="3810469" y="3431640"/>
                <a:ext cx="12700" cy="758588"/>
              </a:xfrm>
              <a:prstGeom prst="curvedConnector3">
                <a:avLst>
                  <a:gd name="adj1" fmla="val 1800000"/>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6" name="Conector: curvado 255"/>
              <p:cNvCxnSpPr>
                <a:cxnSpLocks/>
              </p:cNvCxnSpPr>
              <p:nvPr/>
            </p:nvCxnSpPr>
            <p:spPr>
              <a:xfrm rot="10800000" flipV="1">
                <a:off x="3810469" y="1920770"/>
                <a:ext cx="12700" cy="2269458"/>
              </a:xfrm>
              <a:prstGeom prst="curvedConnector3">
                <a:avLst>
                  <a:gd name="adj1" fmla="val 11762787"/>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7" name="Conector: curvado 256"/>
              <p:cNvCxnSpPr>
                <a:cxnSpLocks/>
              </p:cNvCxnSpPr>
              <p:nvPr/>
            </p:nvCxnSpPr>
            <p:spPr>
              <a:xfrm rot="10800000" flipV="1">
                <a:off x="3810469" y="2673052"/>
                <a:ext cx="12700" cy="1517176"/>
              </a:xfrm>
              <a:prstGeom prst="curvedConnector3">
                <a:avLst>
                  <a:gd name="adj1" fmla="val 6655811"/>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246" name="CuadroTexto 245"/>
            <p:cNvSpPr txBox="1"/>
            <p:nvPr/>
          </p:nvSpPr>
          <p:spPr>
            <a:xfrm>
              <a:off x="2988664" y="2512587"/>
              <a:ext cx="1008112" cy="276999"/>
            </a:xfrm>
            <a:prstGeom prst="rect">
              <a:avLst/>
            </a:prstGeom>
            <a:noFill/>
            <a:ln>
              <a:noFill/>
            </a:ln>
          </p:spPr>
          <p:txBody>
            <a:bodyPr wrap="square" rtlCol="0" anchor="ctr">
              <a:spAutoFit/>
            </a:bodyPr>
            <a:lstStyle/>
            <a:p>
              <a:pPr algn="ctr"/>
              <a:r>
                <a:rPr lang="es-ES" sz="1200" b="1" dirty="0">
                  <a:solidFill>
                    <a:srgbClr val="00B050"/>
                  </a:solidFill>
                </a:rPr>
                <a:t>.18*</a:t>
              </a:r>
            </a:p>
          </p:txBody>
        </p:sp>
        <p:sp>
          <p:nvSpPr>
            <p:cNvPr id="247" name="CuadroTexto 246"/>
            <p:cNvSpPr txBox="1"/>
            <p:nvPr/>
          </p:nvSpPr>
          <p:spPr>
            <a:xfrm>
              <a:off x="3024668" y="3281062"/>
              <a:ext cx="1008112" cy="276999"/>
            </a:xfrm>
            <a:prstGeom prst="rect">
              <a:avLst/>
            </a:prstGeom>
            <a:noFill/>
            <a:ln>
              <a:noFill/>
            </a:ln>
          </p:spPr>
          <p:txBody>
            <a:bodyPr wrap="square" rtlCol="0" anchor="ctr">
              <a:spAutoFit/>
            </a:bodyPr>
            <a:lstStyle/>
            <a:p>
              <a:pPr algn="ctr"/>
              <a:r>
                <a:rPr lang="es-ES" sz="1200" b="1" dirty="0">
                  <a:solidFill>
                    <a:srgbClr val="00B050"/>
                  </a:solidFill>
                </a:rPr>
                <a:t>.09ns</a:t>
              </a:r>
            </a:p>
          </p:txBody>
        </p:sp>
        <p:sp>
          <p:nvSpPr>
            <p:cNvPr id="248" name="CuadroTexto 247"/>
            <p:cNvSpPr txBox="1"/>
            <p:nvPr/>
          </p:nvSpPr>
          <p:spPr>
            <a:xfrm>
              <a:off x="3712096" y="2891984"/>
              <a:ext cx="1008112" cy="276999"/>
            </a:xfrm>
            <a:prstGeom prst="rect">
              <a:avLst/>
            </a:prstGeom>
            <a:noFill/>
            <a:ln>
              <a:noFill/>
            </a:ln>
          </p:spPr>
          <p:txBody>
            <a:bodyPr wrap="square" rtlCol="0" anchor="ctr">
              <a:spAutoFit/>
            </a:bodyPr>
            <a:lstStyle/>
            <a:p>
              <a:pPr algn="ctr"/>
              <a:r>
                <a:rPr lang="es-ES" sz="1200" b="1" dirty="0">
                  <a:solidFill>
                    <a:srgbClr val="00B050"/>
                  </a:solidFill>
                </a:rPr>
                <a:t>.32***</a:t>
              </a:r>
            </a:p>
          </p:txBody>
        </p:sp>
        <p:sp>
          <p:nvSpPr>
            <p:cNvPr id="249" name="CuadroTexto 248"/>
            <p:cNvSpPr txBox="1"/>
            <p:nvPr/>
          </p:nvSpPr>
          <p:spPr>
            <a:xfrm>
              <a:off x="3640088" y="2139702"/>
              <a:ext cx="1008112" cy="276999"/>
            </a:xfrm>
            <a:prstGeom prst="rect">
              <a:avLst/>
            </a:prstGeom>
            <a:noFill/>
            <a:ln>
              <a:noFill/>
            </a:ln>
          </p:spPr>
          <p:txBody>
            <a:bodyPr wrap="square" rtlCol="0" anchor="ctr">
              <a:spAutoFit/>
            </a:bodyPr>
            <a:lstStyle/>
            <a:p>
              <a:pPr algn="ctr"/>
              <a:r>
                <a:rPr lang="es-ES" sz="1200" b="1" dirty="0">
                  <a:solidFill>
                    <a:srgbClr val="00B050"/>
                  </a:solidFill>
                </a:rPr>
                <a:t>.23**</a:t>
              </a:r>
            </a:p>
          </p:txBody>
        </p:sp>
        <p:sp>
          <p:nvSpPr>
            <p:cNvPr id="250" name="CuadroTexto 249"/>
            <p:cNvSpPr txBox="1"/>
            <p:nvPr/>
          </p:nvSpPr>
          <p:spPr>
            <a:xfrm>
              <a:off x="3639181" y="3651105"/>
              <a:ext cx="1008112" cy="276999"/>
            </a:xfrm>
            <a:prstGeom prst="rect">
              <a:avLst/>
            </a:prstGeom>
            <a:noFill/>
            <a:ln>
              <a:noFill/>
            </a:ln>
          </p:spPr>
          <p:txBody>
            <a:bodyPr wrap="square" rtlCol="0" anchor="ctr">
              <a:spAutoFit/>
            </a:bodyPr>
            <a:lstStyle/>
            <a:p>
              <a:pPr algn="ctr"/>
              <a:r>
                <a:rPr lang="es-ES" sz="1200" b="1" dirty="0">
                  <a:solidFill>
                    <a:srgbClr val="00B050"/>
                  </a:solidFill>
                </a:rPr>
                <a:t>.03ns</a:t>
              </a:r>
            </a:p>
          </p:txBody>
        </p:sp>
        <p:sp>
          <p:nvSpPr>
            <p:cNvPr id="251" name="CuadroTexto 250"/>
            <p:cNvSpPr txBox="1"/>
            <p:nvPr/>
          </p:nvSpPr>
          <p:spPr>
            <a:xfrm>
              <a:off x="2446766" y="2880418"/>
              <a:ext cx="1008112" cy="276999"/>
            </a:xfrm>
            <a:prstGeom prst="rect">
              <a:avLst/>
            </a:prstGeom>
            <a:noFill/>
            <a:ln>
              <a:noFill/>
            </a:ln>
          </p:spPr>
          <p:txBody>
            <a:bodyPr wrap="square" rtlCol="0" anchor="ctr">
              <a:spAutoFit/>
            </a:bodyPr>
            <a:lstStyle/>
            <a:p>
              <a:pPr algn="ctr"/>
              <a:r>
                <a:rPr lang="es-ES" sz="1200" b="1" dirty="0">
                  <a:solidFill>
                    <a:srgbClr val="00B050"/>
                  </a:solidFill>
                </a:rPr>
                <a:t>.24***</a:t>
              </a:r>
            </a:p>
          </p:txBody>
        </p:sp>
      </p:grpSp>
      <p:sp>
        <p:nvSpPr>
          <p:cNvPr id="60" name="9 CuadroTexto"/>
          <p:cNvSpPr txBox="1"/>
          <p:nvPr/>
        </p:nvSpPr>
        <p:spPr>
          <a:xfrm>
            <a:off x="6768244" y="657406"/>
            <a:ext cx="2232248" cy="400110"/>
          </a:xfrm>
          <a:prstGeom prst="rect">
            <a:avLst/>
          </a:prstGeom>
          <a:noFill/>
        </p:spPr>
        <p:txBody>
          <a:bodyPr wrap="square" rtlCol="0">
            <a:spAutoFit/>
          </a:bodyPr>
          <a:lstStyle/>
          <a:p>
            <a:pPr algn="ctr"/>
            <a:r>
              <a:rPr lang="es-ES" sz="2000" dirty="0">
                <a:solidFill>
                  <a:schemeClr val="accent5">
                    <a:lumMod val="50000"/>
                  </a:schemeClr>
                </a:solidFill>
              </a:rPr>
              <a:t>Modelo causal</a:t>
            </a:r>
          </a:p>
        </p:txBody>
      </p:sp>
    </p:spTree>
    <p:extLst>
      <p:ext uri="{BB962C8B-B14F-4D97-AF65-F5344CB8AC3E}">
        <p14:creationId xmlns:p14="http://schemas.microsoft.com/office/powerpoint/2010/main" val="285023240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18"/>
                                        </p:tgtEl>
                                        <p:attrNameLst>
                                          <p:attrName>style.visibility</p:attrName>
                                        </p:attrNameLst>
                                      </p:cBhvr>
                                      <p:to>
                                        <p:strVal val="visible"/>
                                      </p:to>
                                    </p:set>
                                    <p:animEffect transition="in" filter="wipe(right)">
                                      <p:cBhvr>
                                        <p:cTn id="7" dur="4000"/>
                                        <p:tgtEl>
                                          <p:spTgt spid="21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8.33333E-7 -8.64198E-7 L -0.25573 0.00185 " pathEditMode="relative" rAng="0" ptsTypes="AA">
                                      <p:cBhvr>
                                        <p:cTn id="11" dur="4000" fill="hold"/>
                                        <p:tgtEl>
                                          <p:spTgt spid="166"/>
                                        </p:tgtEl>
                                        <p:attrNameLst>
                                          <p:attrName>ppt_x</p:attrName>
                                          <p:attrName>ppt_y</p:attrName>
                                        </p:attrNameLst>
                                      </p:cBhvr>
                                      <p:rCtr x="-12517" y="-93"/>
                                    </p:animMotion>
                                  </p:childTnLst>
                                </p:cTn>
                              </p:par>
                              <p:par>
                                <p:cTn id="12" presetID="10" presetClass="exit" presetSubtype="0" fill="hold" nodeType="withEffect">
                                  <p:stCondLst>
                                    <p:cond delay="500"/>
                                  </p:stCondLst>
                                  <p:childTnLst>
                                    <p:animEffect transition="out" filter="fade">
                                      <p:cBhvr>
                                        <p:cTn id="13" dur="500"/>
                                        <p:tgtEl>
                                          <p:spTgt spid="218"/>
                                        </p:tgtEl>
                                      </p:cBhvr>
                                    </p:animEffect>
                                    <p:set>
                                      <p:cBhvr>
                                        <p:cTn id="14" dur="1" fill="hold">
                                          <p:stCondLst>
                                            <p:cond delay="499"/>
                                          </p:stCondLst>
                                        </p:cTn>
                                        <p:tgtEl>
                                          <p:spTgt spid="218"/>
                                        </p:tgtEl>
                                        <p:attrNameLst>
                                          <p:attrName>style.visibility</p:attrName>
                                        </p:attrNameLst>
                                      </p:cBhvr>
                                      <p:to>
                                        <p:strVal val="hidden"/>
                                      </p:to>
                                    </p:set>
                                  </p:childTnLst>
                                </p:cTn>
                              </p:par>
                              <p:par>
                                <p:cTn id="15" presetID="10" presetClass="entr" presetSubtype="0" fill="hold" grpId="0" nodeType="withEffect">
                                  <p:stCondLst>
                                    <p:cond delay="50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3500"/>
                                        <p:tgtEl>
                                          <p:spTgt spid="44"/>
                                        </p:tgtEl>
                                      </p:cBhvr>
                                    </p:animEffect>
                                  </p:childTnLst>
                                </p:cTn>
                              </p:par>
                              <p:par>
                                <p:cTn id="18" presetID="22" presetClass="entr" presetSubtype="8" fill="hold" nodeType="withEffect">
                                  <p:stCondLst>
                                    <p:cond delay="500"/>
                                  </p:stCondLst>
                                  <p:childTnLst>
                                    <p:set>
                                      <p:cBhvr>
                                        <p:cTn id="19" dur="1" fill="hold">
                                          <p:stCondLst>
                                            <p:cond delay="0"/>
                                          </p:stCondLst>
                                        </p:cTn>
                                        <p:tgtEl>
                                          <p:spTgt spid="127"/>
                                        </p:tgtEl>
                                        <p:attrNameLst>
                                          <p:attrName>style.visibility</p:attrName>
                                        </p:attrNameLst>
                                      </p:cBhvr>
                                      <p:to>
                                        <p:strVal val="visible"/>
                                      </p:to>
                                    </p:set>
                                    <p:animEffect transition="in" filter="wipe(left)">
                                      <p:cBhvr>
                                        <p:cTn id="20" dur="3900"/>
                                        <p:tgtEl>
                                          <p:spTgt spid="127"/>
                                        </p:tgtEl>
                                      </p:cBhvr>
                                    </p:animEffect>
                                  </p:childTnLst>
                                </p:cTn>
                              </p:par>
                              <p:par>
                                <p:cTn id="21" presetID="22" presetClass="entr" presetSubtype="8" fill="hold" nodeType="withEffect">
                                  <p:stCondLst>
                                    <p:cond delay="500"/>
                                  </p:stCondLst>
                                  <p:childTnLst>
                                    <p:set>
                                      <p:cBhvr>
                                        <p:cTn id="22" dur="1" fill="hold">
                                          <p:stCondLst>
                                            <p:cond delay="0"/>
                                          </p:stCondLst>
                                        </p:cTn>
                                        <p:tgtEl>
                                          <p:spTgt spid="138"/>
                                        </p:tgtEl>
                                        <p:attrNameLst>
                                          <p:attrName>style.visibility</p:attrName>
                                        </p:attrNameLst>
                                      </p:cBhvr>
                                      <p:to>
                                        <p:strVal val="visible"/>
                                      </p:to>
                                    </p:set>
                                    <p:animEffect transition="in" filter="wipe(left)">
                                      <p:cBhvr>
                                        <p:cTn id="23" dur="4000"/>
                                        <p:tgtEl>
                                          <p:spTgt spid="138"/>
                                        </p:tgtEl>
                                      </p:cBhvr>
                                    </p:animEffect>
                                  </p:childTnLst>
                                </p:cTn>
                              </p:par>
                              <p:par>
                                <p:cTn id="24" presetID="22" presetClass="entr" presetSubtype="8" fill="hold" nodeType="withEffect">
                                  <p:stCondLst>
                                    <p:cond delay="0"/>
                                  </p:stCondLst>
                                  <p:childTnLst>
                                    <p:set>
                                      <p:cBhvr>
                                        <p:cTn id="25" dur="1" fill="hold">
                                          <p:stCondLst>
                                            <p:cond delay="0"/>
                                          </p:stCondLst>
                                        </p:cTn>
                                        <p:tgtEl>
                                          <p:spTgt spid="134"/>
                                        </p:tgtEl>
                                        <p:attrNameLst>
                                          <p:attrName>style.visibility</p:attrName>
                                        </p:attrNameLst>
                                      </p:cBhvr>
                                      <p:to>
                                        <p:strVal val="visible"/>
                                      </p:to>
                                    </p:set>
                                    <p:animEffect transition="in" filter="wipe(left)">
                                      <p:cBhvr>
                                        <p:cTn id="26" dur="4000"/>
                                        <p:tgtEl>
                                          <p:spTgt spid="134"/>
                                        </p:tgtEl>
                                      </p:cBhvr>
                                    </p:animEffect>
                                  </p:childTnLst>
                                </p:cTn>
                              </p:par>
                              <p:par>
                                <p:cTn id="27" presetID="22" presetClass="entr" presetSubtype="8" fill="hold" nodeType="withEffect">
                                  <p:stCondLst>
                                    <p:cond delay="0"/>
                                  </p:stCondLst>
                                  <p:childTnLst>
                                    <p:set>
                                      <p:cBhvr>
                                        <p:cTn id="28" dur="1" fill="hold">
                                          <p:stCondLst>
                                            <p:cond delay="0"/>
                                          </p:stCondLst>
                                        </p:cTn>
                                        <p:tgtEl>
                                          <p:spTgt spid="131"/>
                                        </p:tgtEl>
                                        <p:attrNameLst>
                                          <p:attrName>style.visibility</p:attrName>
                                        </p:attrNameLst>
                                      </p:cBhvr>
                                      <p:to>
                                        <p:strVal val="visible"/>
                                      </p:to>
                                    </p:set>
                                    <p:animEffect transition="in" filter="wipe(left)">
                                      <p:cBhvr>
                                        <p:cTn id="29" dur="4000"/>
                                        <p:tgtEl>
                                          <p:spTgt spid="1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4"/>
                                        </p:tgtEl>
                                        <p:attrNameLst>
                                          <p:attrName>style.visibility</p:attrName>
                                        </p:attrNameLst>
                                      </p:cBhvr>
                                      <p:to>
                                        <p:strVal val="visible"/>
                                      </p:to>
                                    </p:set>
                                    <p:animEffect transition="in" filter="fade">
                                      <p:cBhvr>
                                        <p:cTn id="32" dur="4000"/>
                                        <p:tgtEl>
                                          <p:spTgt spid="20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8"/>
                                        </p:tgtEl>
                                        <p:attrNameLst>
                                          <p:attrName>style.visibility</p:attrName>
                                        </p:attrNameLst>
                                      </p:cBhvr>
                                      <p:to>
                                        <p:strVal val="visible"/>
                                      </p:to>
                                    </p:set>
                                    <p:animEffect transition="in" filter="fade">
                                      <p:cBhvr>
                                        <p:cTn id="35" dur="4000"/>
                                        <p:tgtEl>
                                          <p:spTgt spid="19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99"/>
                                        </p:tgtEl>
                                        <p:attrNameLst>
                                          <p:attrName>style.visibility</p:attrName>
                                        </p:attrNameLst>
                                      </p:cBhvr>
                                      <p:to>
                                        <p:strVal val="visible"/>
                                      </p:to>
                                    </p:set>
                                    <p:animEffect transition="in" filter="fade">
                                      <p:cBhvr>
                                        <p:cTn id="38" dur="4000"/>
                                        <p:tgtEl>
                                          <p:spTgt spid="19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5"/>
                                        </p:tgtEl>
                                        <p:attrNameLst>
                                          <p:attrName>style.visibility</p:attrName>
                                        </p:attrNameLst>
                                      </p:cBhvr>
                                      <p:to>
                                        <p:strVal val="visible"/>
                                      </p:to>
                                    </p:set>
                                    <p:animEffect transition="in" filter="fade">
                                      <p:cBhvr>
                                        <p:cTn id="41" dur="4000"/>
                                        <p:tgtEl>
                                          <p:spTgt spid="20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4000"/>
                                        <p:tgtEl>
                                          <p:spTgt spid="43"/>
                                        </p:tgtEl>
                                      </p:cBhvr>
                                    </p:animEffect>
                                  </p:childTnLst>
                                </p:cTn>
                              </p:par>
                              <p:par>
                                <p:cTn id="47" presetID="22" presetClass="entr" presetSubtype="8" fill="hold" nodeType="with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ipe(left)">
                                      <p:cBhvr>
                                        <p:cTn id="49" dur="4000"/>
                                        <p:tgtEl>
                                          <p:spTgt spid="5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1"/>
                                        </p:tgtEl>
                                        <p:attrNameLst>
                                          <p:attrName>style.visibility</p:attrName>
                                        </p:attrNameLst>
                                      </p:cBhvr>
                                      <p:to>
                                        <p:strVal val="visible"/>
                                      </p:to>
                                    </p:set>
                                    <p:animEffect transition="in" filter="fade">
                                      <p:cBhvr>
                                        <p:cTn id="52" dur="4000"/>
                                        <p:tgtEl>
                                          <p:spTgt spid="20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00"/>
                                        </p:tgtEl>
                                        <p:attrNameLst>
                                          <p:attrName>style.visibility</p:attrName>
                                        </p:attrNameLst>
                                      </p:cBhvr>
                                      <p:to>
                                        <p:strVal val="visible"/>
                                      </p:to>
                                    </p:set>
                                    <p:animEffect transition="in" filter="fade">
                                      <p:cBhvr>
                                        <p:cTn id="55" dur="4100"/>
                                        <p:tgtEl>
                                          <p:spTgt spid="20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03"/>
                                        </p:tgtEl>
                                        <p:attrNameLst>
                                          <p:attrName>style.visibility</p:attrName>
                                        </p:attrNameLst>
                                      </p:cBhvr>
                                      <p:to>
                                        <p:strVal val="visible"/>
                                      </p:to>
                                    </p:set>
                                    <p:animEffect transition="in" filter="fade">
                                      <p:cBhvr>
                                        <p:cTn id="58" dur="4000"/>
                                        <p:tgtEl>
                                          <p:spTgt spid="20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2"/>
                                        </p:tgtEl>
                                        <p:attrNameLst>
                                          <p:attrName>style.visibility</p:attrName>
                                        </p:attrNameLst>
                                      </p:cBhvr>
                                      <p:to>
                                        <p:strVal val="visible"/>
                                      </p:to>
                                    </p:set>
                                    <p:animEffect transition="in" filter="fade">
                                      <p:cBhvr>
                                        <p:cTn id="61" dur="4000"/>
                                        <p:tgtEl>
                                          <p:spTgt spid="20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06"/>
                                        </p:tgtEl>
                                        <p:attrNameLst>
                                          <p:attrName>style.visibility</p:attrName>
                                        </p:attrNameLst>
                                      </p:cBhvr>
                                      <p:to>
                                        <p:strVal val="visible"/>
                                      </p:to>
                                    </p:set>
                                    <p:animEffect transition="in" filter="fade">
                                      <p:cBhvr>
                                        <p:cTn id="64" dur="4000"/>
                                        <p:tgtEl>
                                          <p:spTgt spid="206"/>
                                        </p:tgtEl>
                                      </p:cBhvr>
                                    </p:animEffect>
                                  </p:childTnLst>
                                </p:cTn>
                              </p:par>
                              <p:par>
                                <p:cTn id="65" presetID="22" presetClass="entr" presetSubtype="8" fill="hold"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wipe(left)">
                                      <p:cBhvr>
                                        <p:cTn id="67" dur="4000"/>
                                        <p:tgtEl>
                                          <p:spTgt spid="53"/>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2" fill="hold" nodeType="clickEffect">
                                  <p:stCondLst>
                                    <p:cond delay="0"/>
                                  </p:stCondLst>
                                  <p:childTnLst>
                                    <p:set>
                                      <p:cBhvr>
                                        <p:cTn id="71" dur="1" fill="hold">
                                          <p:stCondLst>
                                            <p:cond delay="0"/>
                                          </p:stCondLst>
                                        </p:cTn>
                                        <p:tgtEl>
                                          <p:spTgt spid="244"/>
                                        </p:tgtEl>
                                        <p:attrNameLst>
                                          <p:attrName>style.visibility</p:attrName>
                                        </p:attrNameLst>
                                      </p:cBhvr>
                                      <p:to>
                                        <p:strVal val="visible"/>
                                      </p:to>
                                    </p:set>
                                    <p:animEffect transition="in" filter="wipe(right)">
                                      <p:cBhvr>
                                        <p:cTn id="72" dur="4000"/>
                                        <p:tgtEl>
                                          <p:spTgt spid="24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0"/>
                                        </p:tgtEl>
                                        <p:attrNameLst>
                                          <p:attrName>style.visibility</p:attrName>
                                        </p:attrNameLst>
                                      </p:cBhvr>
                                      <p:to>
                                        <p:strVal val="visible"/>
                                      </p:to>
                                    </p:set>
                                    <p:animEffect transition="in" filter="fade">
                                      <p:cBhvr>
                                        <p:cTn id="75" dur="2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198" grpId="0"/>
      <p:bldP spid="199" grpId="0"/>
      <p:bldP spid="200" grpId="0"/>
      <p:bldP spid="201" grpId="0"/>
      <p:bldP spid="202" grpId="0"/>
      <p:bldP spid="203" grpId="0"/>
      <p:bldP spid="204" grpId="0"/>
      <p:bldP spid="205" grpId="0"/>
      <p:bldP spid="206" grpId="0"/>
      <p:bldP spid="6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Rectángulo"/>
          <p:cNvSpPr/>
          <p:nvPr/>
        </p:nvSpPr>
        <p:spPr>
          <a:xfrm>
            <a:off x="0" y="432048"/>
            <a:ext cx="6300192" cy="843558"/>
          </a:xfrm>
          <a:prstGeom prst="rect">
            <a:avLst/>
          </a:prstGeom>
          <a:solidFill>
            <a:srgbClr val="07376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2 Rectángulo"/>
          <p:cNvSpPr/>
          <p:nvPr/>
        </p:nvSpPr>
        <p:spPr>
          <a:xfrm>
            <a:off x="6624736" y="432048"/>
            <a:ext cx="2519264" cy="843558"/>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3 CuadroTexto"/>
          <p:cNvSpPr txBox="1"/>
          <p:nvPr/>
        </p:nvSpPr>
        <p:spPr>
          <a:xfrm>
            <a:off x="683568" y="546815"/>
            <a:ext cx="3672408" cy="584775"/>
          </a:xfrm>
          <a:prstGeom prst="rect">
            <a:avLst/>
          </a:prstGeom>
          <a:noFill/>
        </p:spPr>
        <p:txBody>
          <a:bodyPr wrap="square" rtlCol="0">
            <a:spAutoFit/>
          </a:bodyPr>
          <a:lstStyle/>
          <a:p>
            <a:r>
              <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RESULTADOS</a:t>
            </a:r>
          </a:p>
        </p:txBody>
      </p:sp>
      <p:pic>
        <p:nvPicPr>
          <p:cNvPr id="8" name="Picture 2" descr="Resultado de imagen de Universidad de oviedo logo"/>
          <p:cNvPicPr>
            <a:picLocks noChangeAspect="1" noChangeArrowheads="1"/>
          </p:cNvPicPr>
          <p:nvPr/>
        </p:nvPicPr>
        <p:blipFill>
          <a:blip r:embed="rId2" cstate="print">
            <a:clrChange>
              <a:clrFrom>
                <a:srgbClr val="FFFFFF"/>
              </a:clrFrom>
              <a:clrTo>
                <a:srgbClr val="FFFFFF">
                  <a:alpha val="0"/>
                </a:srgbClr>
              </a:clrTo>
            </a:clrChange>
            <a:duotone>
              <a:schemeClr val="bg2">
                <a:shade val="45000"/>
                <a:satMod val="135000"/>
              </a:schemeClr>
              <a:prstClr val="white"/>
            </a:duotone>
            <a:lum contrast="40000"/>
          </a:blip>
          <a:srcRect/>
          <a:stretch>
            <a:fillRect/>
          </a:stretch>
        </p:blipFill>
        <p:spPr bwMode="auto">
          <a:xfrm rot="1565964">
            <a:off x="-591240" y="432846"/>
            <a:ext cx="1152128" cy="1152128"/>
          </a:xfrm>
          <a:prstGeom prst="rect">
            <a:avLst/>
          </a:prstGeom>
          <a:noFill/>
        </p:spPr>
      </p:pic>
      <p:sp>
        <p:nvSpPr>
          <p:cNvPr id="9" name="9 CuadroTexto"/>
          <p:cNvSpPr txBox="1"/>
          <p:nvPr/>
        </p:nvSpPr>
        <p:spPr>
          <a:xfrm>
            <a:off x="6768244" y="657406"/>
            <a:ext cx="2232248" cy="400110"/>
          </a:xfrm>
          <a:prstGeom prst="rect">
            <a:avLst/>
          </a:prstGeom>
          <a:noFill/>
        </p:spPr>
        <p:txBody>
          <a:bodyPr wrap="square" rtlCol="0">
            <a:spAutoFit/>
          </a:bodyPr>
          <a:lstStyle/>
          <a:p>
            <a:pPr algn="ctr"/>
            <a:r>
              <a:rPr lang="es-ES" sz="2000" dirty="0" err="1">
                <a:solidFill>
                  <a:schemeClr val="accent5">
                    <a:lumMod val="50000"/>
                  </a:schemeClr>
                </a:solidFill>
              </a:rPr>
              <a:t>Samejima</a:t>
            </a:r>
            <a:endParaRPr lang="es-ES" sz="2000" dirty="0">
              <a:solidFill>
                <a:schemeClr val="accent5">
                  <a:lumMod val="50000"/>
                </a:schemeClr>
              </a:solidFill>
            </a:endParaRPr>
          </a:p>
        </p:txBody>
      </p:sp>
      <p:graphicFrame>
        <p:nvGraphicFramePr>
          <p:cNvPr id="10" name="Tabla 9"/>
          <p:cNvGraphicFramePr>
            <a:graphicFrameLocks noGrp="1"/>
          </p:cNvGraphicFramePr>
          <p:nvPr>
            <p:extLst>
              <p:ext uri="{D42A27DB-BD31-4B8C-83A1-F6EECF244321}">
                <p14:modId xmlns:p14="http://schemas.microsoft.com/office/powerpoint/2010/main" val="2689516007"/>
              </p:ext>
            </p:extLst>
          </p:nvPr>
        </p:nvGraphicFramePr>
        <p:xfrm>
          <a:off x="467544" y="1395316"/>
          <a:ext cx="8208911" cy="3624706"/>
        </p:xfrm>
        <a:graphic>
          <a:graphicData uri="http://schemas.openxmlformats.org/drawingml/2006/table">
            <a:tbl>
              <a:tblPr firstRow="1" firstCol="1" bandRow="1"/>
              <a:tblGrid>
                <a:gridCol w="4149715">
                  <a:extLst>
                    <a:ext uri="{9D8B030D-6E8A-4147-A177-3AD203B41FA5}">
                      <a16:colId xmlns:a16="http://schemas.microsoft.com/office/drawing/2014/main" val="1507585887"/>
                    </a:ext>
                  </a:extLst>
                </a:gridCol>
                <a:gridCol w="706705">
                  <a:extLst>
                    <a:ext uri="{9D8B030D-6E8A-4147-A177-3AD203B41FA5}">
                      <a16:colId xmlns:a16="http://schemas.microsoft.com/office/drawing/2014/main" val="717290865"/>
                    </a:ext>
                  </a:extLst>
                </a:gridCol>
                <a:gridCol w="705875">
                  <a:extLst>
                    <a:ext uri="{9D8B030D-6E8A-4147-A177-3AD203B41FA5}">
                      <a16:colId xmlns:a16="http://schemas.microsoft.com/office/drawing/2014/main" val="3897352066"/>
                    </a:ext>
                  </a:extLst>
                </a:gridCol>
                <a:gridCol w="588784">
                  <a:extLst>
                    <a:ext uri="{9D8B030D-6E8A-4147-A177-3AD203B41FA5}">
                      <a16:colId xmlns:a16="http://schemas.microsoft.com/office/drawing/2014/main" val="1322996139"/>
                    </a:ext>
                  </a:extLst>
                </a:gridCol>
                <a:gridCol w="617673">
                  <a:extLst>
                    <a:ext uri="{9D8B030D-6E8A-4147-A177-3AD203B41FA5}">
                      <a16:colId xmlns:a16="http://schemas.microsoft.com/office/drawing/2014/main" val="2131067849"/>
                    </a:ext>
                  </a:extLst>
                </a:gridCol>
                <a:gridCol w="576064">
                  <a:extLst>
                    <a:ext uri="{9D8B030D-6E8A-4147-A177-3AD203B41FA5}">
                      <a16:colId xmlns:a16="http://schemas.microsoft.com/office/drawing/2014/main" val="176816250"/>
                    </a:ext>
                  </a:extLst>
                </a:gridCol>
                <a:gridCol w="864095">
                  <a:extLst>
                    <a:ext uri="{9D8B030D-6E8A-4147-A177-3AD203B41FA5}">
                      <a16:colId xmlns:a16="http://schemas.microsoft.com/office/drawing/2014/main" val="1686609156"/>
                    </a:ext>
                  </a:extLst>
                </a:gridCol>
              </a:tblGrid>
              <a:tr h="168023">
                <a:tc>
                  <a:txBody>
                    <a:bodyPr/>
                    <a:lstStyle/>
                    <a:p>
                      <a:pPr algn="ctr">
                        <a:spcAft>
                          <a:spcPts val="0"/>
                        </a:spcAft>
                      </a:pPr>
                      <a:r>
                        <a:rPr lang="es-ES" sz="1200" dirty="0">
                          <a:solidFill>
                            <a:schemeClr val="bg1"/>
                          </a:solidFill>
                          <a:effectLst/>
                          <a:latin typeface="+mn-lt"/>
                          <a:ea typeface="Times New Roman" panose="02020603050405020304" pitchFamily="18" charset="0"/>
                        </a:rPr>
                        <a:t>Ítem</a:t>
                      </a:r>
                    </a:p>
                  </a:txBody>
                  <a:tcPr marL="39205" marR="39205" marT="0" marB="0" anchor="ctr">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cell3D prstMaterial="dkEdge">
                      <a:bevel/>
                      <a:lightRig rig="flood" dir="t"/>
                    </a:cell3D>
                    <a:solidFill>
                      <a:srgbClr val="073767"/>
                    </a:solidFill>
                  </a:tcPr>
                </a:tc>
                <a:tc>
                  <a:txBody>
                    <a:bodyPr/>
                    <a:lstStyle/>
                    <a:p>
                      <a:pPr algn="ctr">
                        <a:spcAft>
                          <a:spcPts val="0"/>
                        </a:spcAft>
                      </a:pPr>
                      <a:r>
                        <a:rPr lang="es-ES" sz="1200" dirty="0">
                          <a:solidFill>
                            <a:schemeClr val="bg1"/>
                          </a:solidFill>
                          <a:effectLst/>
                          <a:latin typeface="+mn-lt"/>
                          <a:ea typeface="Times New Roman" panose="02020603050405020304" pitchFamily="18" charset="0"/>
                        </a:rPr>
                        <a:t>a</a:t>
                      </a:r>
                    </a:p>
                  </a:txBody>
                  <a:tcPr marL="39205" marR="39205" marT="0" marB="0" anchor="ctr">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cell3D prstMaterial="dkEdge">
                      <a:bevel/>
                      <a:lightRig rig="flood" dir="t"/>
                    </a:cell3D>
                    <a:solidFill>
                      <a:srgbClr val="073767"/>
                    </a:solidFill>
                  </a:tcPr>
                </a:tc>
                <a:tc>
                  <a:txBody>
                    <a:bodyPr/>
                    <a:lstStyle/>
                    <a:p>
                      <a:pPr algn="ctr">
                        <a:spcAft>
                          <a:spcPts val="0"/>
                        </a:spcAft>
                      </a:pPr>
                      <a:r>
                        <a:rPr lang="es-ES" sz="1200">
                          <a:solidFill>
                            <a:schemeClr val="bg1"/>
                          </a:solidFill>
                          <a:effectLst/>
                          <a:latin typeface="+mn-lt"/>
                          <a:ea typeface="Times New Roman" panose="02020603050405020304" pitchFamily="18" charset="0"/>
                        </a:rPr>
                        <a:t>b1</a:t>
                      </a:r>
                    </a:p>
                  </a:txBody>
                  <a:tcPr marL="39205" marR="39205" marT="0" marB="0" anchor="ctr">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cell3D prstMaterial="dkEdge">
                      <a:bevel/>
                      <a:lightRig rig="flood" dir="t"/>
                    </a:cell3D>
                    <a:solidFill>
                      <a:srgbClr val="073767"/>
                    </a:solidFill>
                  </a:tcPr>
                </a:tc>
                <a:tc>
                  <a:txBody>
                    <a:bodyPr/>
                    <a:lstStyle/>
                    <a:p>
                      <a:pPr algn="ctr">
                        <a:spcAft>
                          <a:spcPts val="0"/>
                        </a:spcAft>
                      </a:pPr>
                      <a:r>
                        <a:rPr lang="es-ES" sz="1200" dirty="0">
                          <a:solidFill>
                            <a:schemeClr val="bg1"/>
                          </a:solidFill>
                          <a:effectLst/>
                          <a:latin typeface="+mn-lt"/>
                          <a:ea typeface="Times New Roman" panose="02020603050405020304" pitchFamily="18" charset="0"/>
                        </a:rPr>
                        <a:t>b2</a:t>
                      </a:r>
                    </a:p>
                  </a:txBody>
                  <a:tcPr marL="39205" marR="39205" marT="0" marB="0" anchor="ctr">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cell3D prstMaterial="dkEdge">
                      <a:bevel/>
                      <a:lightRig rig="flood" dir="t"/>
                    </a:cell3D>
                    <a:solidFill>
                      <a:srgbClr val="073767"/>
                    </a:solidFill>
                  </a:tcPr>
                </a:tc>
                <a:tc>
                  <a:txBody>
                    <a:bodyPr/>
                    <a:lstStyle/>
                    <a:p>
                      <a:pPr algn="ctr">
                        <a:spcAft>
                          <a:spcPts val="0"/>
                        </a:spcAft>
                      </a:pPr>
                      <a:r>
                        <a:rPr lang="es-ES" sz="1200" dirty="0">
                          <a:solidFill>
                            <a:schemeClr val="bg1"/>
                          </a:solidFill>
                          <a:effectLst/>
                          <a:latin typeface="+mn-lt"/>
                          <a:ea typeface="Times New Roman" panose="02020603050405020304" pitchFamily="18" charset="0"/>
                        </a:rPr>
                        <a:t>b3</a:t>
                      </a:r>
                    </a:p>
                  </a:txBody>
                  <a:tcPr marL="39205" marR="39205" marT="0" marB="0" anchor="ctr">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cell3D prstMaterial="dkEdge">
                      <a:bevel/>
                      <a:lightRig rig="flood" dir="t"/>
                    </a:cell3D>
                    <a:solidFill>
                      <a:srgbClr val="073767"/>
                    </a:solidFill>
                  </a:tcPr>
                </a:tc>
                <a:tc>
                  <a:txBody>
                    <a:bodyPr/>
                    <a:lstStyle/>
                    <a:p>
                      <a:pPr algn="ctr">
                        <a:spcAft>
                          <a:spcPts val="0"/>
                        </a:spcAft>
                      </a:pPr>
                      <a:r>
                        <a:rPr lang="es-ES" sz="1200" dirty="0">
                          <a:solidFill>
                            <a:schemeClr val="bg1"/>
                          </a:solidFill>
                          <a:effectLst/>
                          <a:latin typeface="+mn-lt"/>
                          <a:ea typeface="Times New Roman" panose="02020603050405020304" pitchFamily="18" charset="0"/>
                        </a:rPr>
                        <a:t>b4</a:t>
                      </a:r>
                    </a:p>
                  </a:txBody>
                  <a:tcPr marL="39205" marR="39205" marT="0" marB="0" anchor="ctr">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cell3D prstMaterial="dkEdge">
                      <a:bevel/>
                      <a:lightRig rig="flood" dir="t"/>
                    </a:cell3D>
                    <a:solidFill>
                      <a:srgbClr val="073767"/>
                    </a:solidFill>
                  </a:tcPr>
                </a:tc>
                <a:tc>
                  <a:txBody>
                    <a:bodyPr/>
                    <a:lstStyle/>
                    <a:p>
                      <a:pPr algn="ctr">
                        <a:spcAft>
                          <a:spcPts val="0"/>
                        </a:spcAft>
                      </a:pPr>
                      <a:r>
                        <a:rPr lang="es-ES" sz="1200" dirty="0">
                          <a:solidFill>
                            <a:schemeClr val="bg1"/>
                          </a:solidFill>
                          <a:effectLst/>
                          <a:latin typeface="+mn-lt"/>
                          <a:ea typeface="Times New Roman" panose="02020603050405020304" pitchFamily="18" charset="0"/>
                        </a:rPr>
                        <a:t>b4-b1</a:t>
                      </a:r>
                    </a:p>
                  </a:txBody>
                  <a:tcPr marL="39205" marR="39205" marT="0" marB="0" anchor="ctr">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cell3D prstMaterial="dkEdge">
                      <a:bevel/>
                      <a:lightRig rig="flood" dir="t"/>
                    </a:cell3D>
                    <a:solidFill>
                      <a:srgbClr val="073767"/>
                    </a:solidFill>
                  </a:tcPr>
                </a:tc>
                <a:extLst>
                  <a:ext uri="{0D108BD9-81ED-4DB2-BD59-A6C34878D82A}">
                    <a16:rowId xmlns:a16="http://schemas.microsoft.com/office/drawing/2014/main" val="2291219516"/>
                  </a:ext>
                </a:extLst>
              </a:tr>
              <a:tr h="322605">
                <a:tc>
                  <a:txBody>
                    <a:bodyPr/>
                    <a:lstStyle/>
                    <a:p>
                      <a:pPr algn="just">
                        <a:spcAft>
                          <a:spcPts val="0"/>
                        </a:spcAft>
                      </a:pPr>
                      <a:r>
                        <a:rPr lang="es-ES" sz="1200" i="1" dirty="0">
                          <a:solidFill>
                            <a:srgbClr val="073767"/>
                          </a:solidFill>
                          <a:effectLst/>
                          <a:latin typeface="+mn-lt"/>
                          <a:ea typeface="Times New Roman" panose="02020603050405020304" pitchFamily="18" charset="0"/>
                        </a:rPr>
                        <a:t>Si al final no le vas a hacer daño físico, amenazar a tu pareja tampoco es tan grave</a:t>
                      </a:r>
                      <a:endParaRPr lang="es-ES" sz="1200" dirty="0">
                        <a:solidFill>
                          <a:srgbClr val="073767"/>
                        </a:solidFill>
                        <a:effectLst/>
                        <a:latin typeface="+mn-lt"/>
                        <a:ea typeface="Times New Roman" panose="02020603050405020304" pitchFamily="18" charset="0"/>
                      </a:endParaRPr>
                    </a:p>
                  </a:txBody>
                  <a:tcPr marL="39205" marR="39205" marT="0" marB="0" anchor="ctr">
                    <a:lnL>
                      <a:noFill/>
                    </a:lnL>
                    <a:lnR>
                      <a:noFill/>
                    </a:lnR>
                    <a:lnT w="12700" cap="flat" cmpd="sng" algn="ctr">
                      <a:solidFill>
                        <a:srgbClr val="4472C4"/>
                      </a:solidFill>
                      <a:prstDash val="solid"/>
                      <a:round/>
                      <a:headEnd type="none" w="med" len="med"/>
                      <a:tailEnd type="none" w="med" len="med"/>
                    </a:lnT>
                    <a:lnB>
                      <a:noFill/>
                    </a:lnB>
                    <a:cell3D prstMaterial="dkEdge">
                      <a:bevel/>
                      <a:lightRig rig="flood" dir="t"/>
                    </a:cell3D>
                  </a:tcPr>
                </a:tc>
                <a:tc>
                  <a:txBody>
                    <a:bodyPr/>
                    <a:lstStyle/>
                    <a:p>
                      <a:pPr algn="ctr">
                        <a:spcAft>
                          <a:spcPts val="0"/>
                        </a:spcAft>
                      </a:pPr>
                      <a:r>
                        <a:rPr lang="es-ES" sz="1200" dirty="0">
                          <a:solidFill>
                            <a:srgbClr val="073767"/>
                          </a:solidFill>
                          <a:effectLst/>
                          <a:latin typeface="+mn-lt"/>
                          <a:ea typeface="Times New Roman" panose="02020603050405020304" pitchFamily="18" charset="0"/>
                        </a:rPr>
                        <a:t>1.32</a:t>
                      </a:r>
                    </a:p>
                  </a:txBody>
                  <a:tcPr marL="39205" marR="39205" marT="0" marB="0" anchor="ctr">
                    <a:lnL>
                      <a:noFill/>
                    </a:lnL>
                    <a:lnR>
                      <a:noFill/>
                    </a:lnR>
                    <a:lnT w="12700" cap="flat" cmpd="sng" algn="ctr">
                      <a:solidFill>
                        <a:srgbClr val="4472C4"/>
                      </a:solidFill>
                      <a:prstDash val="solid"/>
                      <a:round/>
                      <a:headEnd type="none" w="med" len="med"/>
                      <a:tailEnd type="none" w="med" len="med"/>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0.98</a:t>
                      </a:r>
                    </a:p>
                  </a:txBody>
                  <a:tcPr marL="39205" marR="39205" marT="0" marB="0" anchor="ctr">
                    <a:lnL>
                      <a:noFill/>
                    </a:lnL>
                    <a:lnR>
                      <a:noFill/>
                    </a:lnR>
                    <a:lnT w="12700" cap="flat" cmpd="sng" algn="ctr">
                      <a:solidFill>
                        <a:srgbClr val="4472C4"/>
                      </a:solidFill>
                      <a:prstDash val="solid"/>
                      <a:round/>
                      <a:headEnd type="none" w="med" len="med"/>
                      <a:tailEnd type="none" w="med" len="med"/>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1.81</a:t>
                      </a:r>
                    </a:p>
                  </a:txBody>
                  <a:tcPr marL="39205" marR="39205" marT="0" marB="0" anchor="ctr">
                    <a:lnL>
                      <a:noFill/>
                    </a:lnL>
                    <a:lnR>
                      <a:noFill/>
                    </a:lnR>
                    <a:lnT w="12700" cap="flat" cmpd="sng" algn="ctr">
                      <a:solidFill>
                        <a:srgbClr val="4472C4"/>
                      </a:solidFill>
                      <a:prstDash val="solid"/>
                      <a:round/>
                      <a:headEnd type="none" w="med" len="med"/>
                      <a:tailEnd type="none" w="med" len="med"/>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1.96</a:t>
                      </a:r>
                    </a:p>
                  </a:txBody>
                  <a:tcPr marL="39205" marR="39205" marT="0" marB="0" anchor="ctr">
                    <a:lnL>
                      <a:noFill/>
                    </a:lnL>
                    <a:lnR>
                      <a:noFill/>
                    </a:lnR>
                    <a:lnT w="12700" cap="flat" cmpd="sng" algn="ctr">
                      <a:solidFill>
                        <a:srgbClr val="4472C4"/>
                      </a:solidFill>
                      <a:prstDash val="solid"/>
                      <a:round/>
                      <a:headEnd type="none" w="med" len="med"/>
                      <a:tailEnd type="none" w="med" len="med"/>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2.3</a:t>
                      </a:r>
                    </a:p>
                  </a:txBody>
                  <a:tcPr marL="39205" marR="39205" marT="0" marB="0" anchor="ctr">
                    <a:lnL>
                      <a:noFill/>
                    </a:lnL>
                    <a:lnR>
                      <a:noFill/>
                    </a:lnR>
                    <a:lnT w="12700" cap="flat" cmpd="sng" algn="ctr">
                      <a:solidFill>
                        <a:srgbClr val="4472C4"/>
                      </a:solidFill>
                      <a:prstDash val="solid"/>
                      <a:round/>
                      <a:headEnd type="none" w="med" len="med"/>
                      <a:tailEnd type="none" w="med" len="med"/>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1.32</a:t>
                      </a:r>
                    </a:p>
                  </a:txBody>
                  <a:tcPr marL="39205" marR="39205" marT="0" marB="0" anchor="ctr">
                    <a:lnL>
                      <a:noFill/>
                    </a:lnL>
                    <a:lnR>
                      <a:noFill/>
                    </a:lnR>
                    <a:lnT w="12700" cap="flat" cmpd="sng" algn="ctr">
                      <a:solidFill>
                        <a:srgbClr val="4472C4"/>
                      </a:solidFill>
                      <a:prstDash val="solid"/>
                      <a:round/>
                      <a:headEnd type="none" w="med" len="med"/>
                      <a:tailEnd type="none" w="med" len="med"/>
                    </a:lnT>
                    <a:lnB>
                      <a:noFill/>
                    </a:lnB>
                    <a:cell3D prstMaterial="dkEdge">
                      <a:bevel/>
                      <a:lightRig rig="flood" dir="t"/>
                    </a:cell3D>
                  </a:tcPr>
                </a:tc>
                <a:extLst>
                  <a:ext uri="{0D108BD9-81ED-4DB2-BD59-A6C34878D82A}">
                    <a16:rowId xmlns:a16="http://schemas.microsoft.com/office/drawing/2014/main" val="252621677"/>
                  </a:ext>
                </a:extLst>
              </a:tr>
              <a:tr h="483908">
                <a:tc>
                  <a:txBody>
                    <a:bodyPr/>
                    <a:lstStyle/>
                    <a:p>
                      <a:pPr algn="just">
                        <a:spcAft>
                          <a:spcPts val="0"/>
                        </a:spcAft>
                      </a:pPr>
                      <a:r>
                        <a:rPr lang="es-ES" sz="1200" i="1" dirty="0">
                          <a:solidFill>
                            <a:srgbClr val="073767"/>
                          </a:solidFill>
                          <a:effectLst/>
                          <a:latin typeface="+mn-lt"/>
                          <a:ea typeface="Times New Roman" panose="02020603050405020304" pitchFamily="18" charset="0"/>
                        </a:rPr>
                        <a:t>En una discusión acalorada, no me importaría sacar cosas del pasado de mi pareja para hacerle daño</a:t>
                      </a:r>
                      <a:endParaRPr lang="es-ES" sz="1200" dirty="0">
                        <a:solidFill>
                          <a:srgbClr val="073767"/>
                        </a:solidFill>
                        <a:effectLst/>
                        <a:latin typeface="+mn-lt"/>
                        <a:ea typeface="Times New Roman" panose="02020603050405020304" pitchFamily="18" charset="0"/>
                      </a:endParaRP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2.19</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0.08</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1.69</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2.78</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2.70</a:t>
                      </a:r>
                    </a:p>
                  </a:txBody>
                  <a:tcPr marL="39205" marR="39205" marT="0" marB="0" anchor="ctr">
                    <a:lnL>
                      <a:noFill/>
                    </a:lnL>
                    <a:lnR>
                      <a:noFill/>
                    </a:lnR>
                    <a:lnT>
                      <a:noFill/>
                    </a:lnT>
                    <a:lnB>
                      <a:noFill/>
                    </a:lnB>
                    <a:cell3D prstMaterial="dkEdge">
                      <a:bevel/>
                      <a:lightRig rig="flood" dir="t"/>
                    </a:cell3D>
                  </a:tcPr>
                </a:tc>
                <a:extLst>
                  <a:ext uri="{0D108BD9-81ED-4DB2-BD59-A6C34878D82A}">
                    <a16:rowId xmlns:a16="http://schemas.microsoft.com/office/drawing/2014/main" val="1303254221"/>
                  </a:ext>
                </a:extLst>
              </a:tr>
              <a:tr h="322605">
                <a:tc>
                  <a:txBody>
                    <a:bodyPr/>
                    <a:lstStyle/>
                    <a:p>
                      <a:pPr algn="just">
                        <a:spcAft>
                          <a:spcPts val="0"/>
                        </a:spcAft>
                      </a:pPr>
                      <a:r>
                        <a:rPr lang="es-ES" sz="1200" i="1" dirty="0">
                          <a:solidFill>
                            <a:srgbClr val="073767"/>
                          </a:solidFill>
                          <a:effectLst/>
                          <a:latin typeface="+mn-lt"/>
                          <a:ea typeface="Times New Roman" panose="02020603050405020304" pitchFamily="18" charset="0"/>
                        </a:rPr>
                        <a:t>Si al final mi pareja no me va a hacer daño físico, las amenazas se podrían perdonar</a:t>
                      </a:r>
                      <a:endParaRPr lang="es-ES" sz="1200" dirty="0">
                        <a:solidFill>
                          <a:srgbClr val="073767"/>
                        </a:solidFill>
                        <a:effectLst/>
                        <a:latin typeface="+mn-lt"/>
                        <a:ea typeface="Times New Roman" panose="02020603050405020304" pitchFamily="18" charset="0"/>
                      </a:endParaRP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0.89</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0.21</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0.8</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2.36</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3.36</a:t>
                      </a:r>
                    </a:p>
                  </a:txBody>
                  <a:tcPr marL="39205" marR="39205" marT="0" marB="0" anchor="ctr">
                    <a:lnL>
                      <a:noFill/>
                    </a:lnL>
                    <a:lnR>
                      <a:noFill/>
                    </a:lnR>
                    <a:lnT>
                      <a:noFill/>
                    </a:lnT>
                    <a:lnB>
                      <a:noFill/>
                    </a:lnB>
                    <a:cell3D prstMaterial="dkEdge">
                      <a:bevel/>
                      <a:lightRig rig="flood" dir="t"/>
                    </a:cell3D>
                  </a:tcPr>
                </a:tc>
                <a:extLst>
                  <a:ext uri="{0D108BD9-81ED-4DB2-BD59-A6C34878D82A}">
                    <a16:rowId xmlns:a16="http://schemas.microsoft.com/office/drawing/2014/main" val="98103846"/>
                  </a:ext>
                </a:extLst>
              </a:tr>
              <a:tr h="483908">
                <a:tc>
                  <a:txBody>
                    <a:bodyPr/>
                    <a:lstStyle/>
                    <a:p>
                      <a:pPr algn="just">
                        <a:spcAft>
                          <a:spcPts val="0"/>
                        </a:spcAft>
                      </a:pPr>
                      <a:r>
                        <a:rPr lang="es-ES" sz="1200" i="1" dirty="0">
                          <a:solidFill>
                            <a:srgbClr val="073767"/>
                          </a:solidFill>
                          <a:effectLst/>
                          <a:latin typeface="+mn-lt"/>
                          <a:ea typeface="Times New Roman" panose="02020603050405020304" pitchFamily="18" charset="0"/>
                        </a:rPr>
                        <a:t>En una discusión acalorada, me parecería bien decir cosas a propósito que le hagan daño a mi pareja</a:t>
                      </a:r>
                      <a:endParaRPr lang="es-ES" sz="1200" dirty="0">
                        <a:solidFill>
                          <a:srgbClr val="073767"/>
                        </a:solidFill>
                        <a:effectLst/>
                        <a:latin typeface="+mn-lt"/>
                        <a:ea typeface="Times New Roman" panose="02020603050405020304" pitchFamily="18" charset="0"/>
                      </a:endParaRP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1.6</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0.14</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1.33</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1.84</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3.31</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dirty="0">
                          <a:solidFill>
                            <a:srgbClr val="073767"/>
                          </a:solidFill>
                          <a:effectLst/>
                          <a:latin typeface="+mn-lt"/>
                          <a:ea typeface="Times New Roman" panose="02020603050405020304" pitchFamily="18" charset="0"/>
                        </a:rPr>
                        <a:t>3.17</a:t>
                      </a:r>
                    </a:p>
                  </a:txBody>
                  <a:tcPr marL="39205" marR="39205" marT="0" marB="0" anchor="ctr">
                    <a:lnL>
                      <a:noFill/>
                    </a:lnL>
                    <a:lnR>
                      <a:noFill/>
                    </a:lnR>
                    <a:lnT>
                      <a:noFill/>
                    </a:lnT>
                    <a:lnB>
                      <a:noFill/>
                    </a:lnB>
                    <a:cell3D prstMaterial="dkEdge">
                      <a:bevel/>
                      <a:lightRig rig="flood" dir="t"/>
                    </a:cell3D>
                  </a:tcPr>
                </a:tc>
                <a:extLst>
                  <a:ext uri="{0D108BD9-81ED-4DB2-BD59-A6C34878D82A}">
                    <a16:rowId xmlns:a16="http://schemas.microsoft.com/office/drawing/2014/main" val="2784747719"/>
                  </a:ext>
                </a:extLst>
              </a:tr>
              <a:tr h="322605">
                <a:tc>
                  <a:txBody>
                    <a:bodyPr/>
                    <a:lstStyle/>
                    <a:p>
                      <a:pPr algn="just">
                        <a:spcAft>
                          <a:spcPts val="0"/>
                        </a:spcAft>
                      </a:pPr>
                      <a:r>
                        <a:rPr lang="es-ES" sz="1200" i="1">
                          <a:solidFill>
                            <a:srgbClr val="073767"/>
                          </a:solidFill>
                          <a:effectLst/>
                          <a:latin typeface="+mn-lt"/>
                          <a:ea typeface="Times New Roman" panose="02020603050405020304" pitchFamily="18" charset="0"/>
                        </a:rPr>
                        <a:t>Creo que hacer que mi pareja sienta celos ayudaría a la relación</a:t>
                      </a:r>
                      <a:endParaRPr lang="es-ES" sz="1200">
                        <a:solidFill>
                          <a:srgbClr val="073767"/>
                        </a:solidFill>
                        <a:effectLst/>
                        <a:latin typeface="+mn-lt"/>
                        <a:ea typeface="Times New Roman" panose="02020603050405020304" pitchFamily="18" charset="0"/>
                      </a:endParaRP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0.79</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0.57</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2.1</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3.33</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4.31</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3.74</a:t>
                      </a:r>
                    </a:p>
                  </a:txBody>
                  <a:tcPr marL="39205" marR="39205" marT="0" marB="0" anchor="ctr">
                    <a:lnL>
                      <a:noFill/>
                    </a:lnL>
                    <a:lnR>
                      <a:noFill/>
                    </a:lnR>
                    <a:lnT>
                      <a:noFill/>
                    </a:lnT>
                    <a:lnB>
                      <a:noFill/>
                    </a:lnB>
                    <a:cell3D prstMaterial="dkEdge">
                      <a:bevel/>
                      <a:lightRig rig="flood" dir="t"/>
                    </a:cell3D>
                  </a:tcPr>
                </a:tc>
                <a:extLst>
                  <a:ext uri="{0D108BD9-81ED-4DB2-BD59-A6C34878D82A}">
                    <a16:rowId xmlns:a16="http://schemas.microsoft.com/office/drawing/2014/main" val="196765097"/>
                  </a:ext>
                </a:extLst>
              </a:tr>
              <a:tr h="322605">
                <a:tc>
                  <a:txBody>
                    <a:bodyPr/>
                    <a:lstStyle/>
                    <a:p>
                      <a:pPr algn="just">
                        <a:spcAft>
                          <a:spcPts val="0"/>
                        </a:spcAft>
                      </a:pPr>
                      <a:r>
                        <a:rPr lang="es-ES" sz="1200" i="1">
                          <a:solidFill>
                            <a:srgbClr val="073767"/>
                          </a:solidFill>
                          <a:effectLst/>
                          <a:latin typeface="+mn-lt"/>
                          <a:ea typeface="Times New Roman" panose="02020603050405020304" pitchFamily="18" charset="0"/>
                        </a:rPr>
                        <a:t>No me molestaría que mi pareja hiciera algo solo para ponerme celoso</a:t>
                      </a:r>
                      <a:endParaRPr lang="es-ES" sz="1200">
                        <a:solidFill>
                          <a:srgbClr val="073767"/>
                        </a:solidFill>
                        <a:effectLst/>
                        <a:latin typeface="+mn-lt"/>
                        <a:ea typeface="Times New Roman" panose="02020603050405020304" pitchFamily="18" charset="0"/>
                      </a:endParaRP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0.69</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-0.04</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2.02</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3.14</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4.34</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dirty="0">
                          <a:solidFill>
                            <a:srgbClr val="073767"/>
                          </a:solidFill>
                          <a:effectLst/>
                          <a:latin typeface="+mn-lt"/>
                          <a:ea typeface="Times New Roman" panose="02020603050405020304" pitchFamily="18" charset="0"/>
                        </a:rPr>
                        <a:t>4.38</a:t>
                      </a:r>
                    </a:p>
                  </a:txBody>
                  <a:tcPr marL="39205" marR="39205" marT="0" marB="0" anchor="ctr">
                    <a:lnL>
                      <a:noFill/>
                    </a:lnL>
                    <a:lnR>
                      <a:noFill/>
                    </a:lnR>
                    <a:lnT>
                      <a:noFill/>
                    </a:lnT>
                    <a:lnB>
                      <a:noFill/>
                    </a:lnB>
                    <a:cell3D prstMaterial="dkEdge">
                      <a:bevel/>
                      <a:lightRig rig="flood" dir="t"/>
                    </a:cell3D>
                  </a:tcPr>
                </a:tc>
                <a:extLst>
                  <a:ext uri="{0D108BD9-81ED-4DB2-BD59-A6C34878D82A}">
                    <a16:rowId xmlns:a16="http://schemas.microsoft.com/office/drawing/2014/main" val="738473000"/>
                  </a:ext>
                </a:extLst>
              </a:tr>
              <a:tr h="322605">
                <a:tc>
                  <a:txBody>
                    <a:bodyPr/>
                    <a:lstStyle/>
                    <a:p>
                      <a:pPr algn="just">
                        <a:spcAft>
                          <a:spcPts val="0"/>
                        </a:spcAft>
                      </a:pPr>
                      <a:r>
                        <a:rPr lang="es-ES" sz="1200" i="1">
                          <a:solidFill>
                            <a:srgbClr val="073767"/>
                          </a:solidFill>
                          <a:effectLst/>
                          <a:latin typeface="+mn-lt"/>
                          <a:ea typeface="Times New Roman" panose="02020603050405020304" pitchFamily="18" charset="0"/>
                        </a:rPr>
                        <a:t>No sería para tanto si mi pareja me insultara delante de otras personas</a:t>
                      </a:r>
                      <a:endParaRPr lang="es-ES" sz="1200">
                        <a:solidFill>
                          <a:srgbClr val="073767"/>
                        </a:solidFill>
                        <a:effectLst/>
                        <a:latin typeface="+mn-lt"/>
                        <a:ea typeface="Times New Roman" panose="02020603050405020304" pitchFamily="18" charset="0"/>
                      </a:endParaRP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1.18</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0.57</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1.94</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2.51</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3.27</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2.70</a:t>
                      </a:r>
                    </a:p>
                  </a:txBody>
                  <a:tcPr marL="39205" marR="39205" marT="0" marB="0" anchor="ctr">
                    <a:lnL>
                      <a:noFill/>
                    </a:lnL>
                    <a:lnR>
                      <a:noFill/>
                    </a:lnR>
                    <a:lnT>
                      <a:noFill/>
                    </a:lnT>
                    <a:lnB>
                      <a:noFill/>
                    </a:lnB>
                    <a:cell3D prstMaterial="dkEdge">
                      <a:bevel/>
                      <a:lightRig rig="flood" dir="t"/>
                    </a:cell3D>
                  </a:tcPr>
                </a:tc>
                <a:extLst>
                  <a:ext uri="{0D108BD9-81ED-4DB2-BD59-A6C34878D82A}">
                    <a16:rowId xmlns:a16="http://schemas.microsoft.com/office/drawing/2014/main" val="2631869632"/>
                  </a:ext>
                </a:extLst>
              </a:tr>
              <a:tr h="322605">
                <a:tc>
                  <a:txBody>
                    <a:bodyPr/>
                    <a:lstStyle/>
                    <a:p>
                      <a:pPr algn="just">
                        <a:spcAft>
                          <a:spcPts val="0"/>
                        </a:spcAft>
                      </a:pPr>
                      <a:r>
                        <a:rPr lang="es-ES" sz="1200" i="1">
                          <a:solidFill>
                            <a:srgbClr val="073767"/>
                          </a:solidFill>
                          <a:effectLst/>
                          <a:latin typeface="+mn-lt"/>
                          <a:ea typeface="Times New Roman" panose="02020603050405020304" pitchFamily="18" charset="0"/>
                        </a:rPr>
                        <a:t>Me parecería bien que mi pareja sacara cosas de mi pasado para hacerme daño</a:t>
                      </a:r>
                      <a:endParaRPr lang="es-ES" sz="1200">
                        <a:solidFill>
                          <a:srgbClr val="073767"/>
                        </a:solidFill>
                        <a:effectLst/>
                        <a:latin typeface="+mn-lt"/>
                        <a:ea typeface="Times New Roman" panose="02020603050405020304" pitchFamily="18" charset="0"/>
                      </a:endParaRP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1.79</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0.75</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1.81</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2.4</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2.5</a:t>
                      </a:r>
                    </a:p>
                  </a:txBody>
                  <a:tcPr marL="39205" marR="39205" marT="0" marB="0" anchor="ctr">
                    <a:lnL>
                      <a:noFill/>
                    </a:lnL>
                    <a:lnR>
                      <a:noFill/>
                    </a:lnR>
                    <a:lnT>
                      <a:noFill/>
                    </a:lnT>
                    <a:lnB>
                      <a:noFill/>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1.75</a:t>
                      </a:r>
                    </a:p>
                  </a:txBody>
                  <a:tcPr marL="39205" marR="39205" marT="0" marB="0" anchor="ctr">
                    <a:lnL>
                      <a:noFill/>
                    </a:lnL>
                    <a:lnR>
                      <a:noFill/>
                    </a:lnR>
                    <a:lnT>
                      <a:noFill/>
                    </a:lnT>
                    <a:lnB>
                      <a:noFill/>
                    </a:lnB>
                    <a:cell3D prstMaterial="dkEdge">
                      <a:bevel/>
                      <a:lightRig rig="flood" dir="t"/>
                    </a:cell3D>
                  </a:tcPr>
                </a:tc>
                <a:extLst>
                  <a:ext uri="{0D108BD9-81ED-4DB2-BD59-A6C34878D82A}">
                    <a16:rowId xmlns:a16="http://schemas.microsoft.com/office/drawing/2014/main" val="2929151132"/>
                  </a:ext>
                </a:extLst>
              </a:tr>
              <a:tr h="322605">
                <a:tc>
                  <a:txBody>
                    <a:bodyPr/>
                    <a:lstStyle/>
                    <a:p>
                      <a:pPr algn="just">
                        <a:spcAft>
                          <a:spcPts val="0"/>
                        </a:spcAft>
                      </a:pPr>
                      <a:r>
                        <a:rPr lang="es-ES" sz="1200" i="1">
                          <a:solidFill>
                            <a:srgbClr val="073767"/>
                          </a:solidFill>
                          <a:effectLst/>
                          <a:latin typeface="+mn-lt"/>
                          <a:ea typeface="Times New Roman" panose="02020603050405020304" pitchFamily="18" charset="0"/>
                        </a:rPr>
                        <a:t>No insultaría a mi pareja delante de otras personas*</a:t>
                      </a:r>
                      <a:endParaRPr lang="es-ES" sz="1200">
                        <a:solidFill>
                          <a:srgbClr val="073767"/>
                        </a:solidFill>
                        <a:effectLst/>
                        <a:latin typeface="+mn-lt"/>
                        <a:ea typeface="Times New Roman" panose="02020603050405020304" pitchFamily="18" charset="0"/>
                      </a:endParaRPr>
                    </a:p>
                  </a:txBody>
                  <a:tcPr marL="39205" marR="39205" marT="0" marB="0" anchor="ctr">
                    <a:lnL>
                      <a:noFill/>
                    </a:lnL>
                    <a:lnR>
                      <a:noFill/>
                    </a:lnR>
                    <a:lnT>
                      <a:noFill/>
                    </a:lnT>
                    <a:lnB w="12700" cap="flat" cmpd="sng" algn="ctr">
                      <a:solidFill>
                        <a:srgbClr val="4472C4"/>
                      </a:solidFill>
                      <a:prstDash val="solid"/>
                      <a:round/>
                      <a:headEnd type="none" w="med" len="med"/>
                      <a:tailEnd type="none" w="med" len="med"/>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0.58</a:t>
                      </a:r>
                    </a:p>
                  </a:txBody>
                  <a:tcPr marL="39205" marR="39205" marT="0" marB="0" anchor="ctr">
                    <a:lnL>
                      <a:noFill/>
                    </a:lnL>
                    <a:lnR>
                      <a:noFill/>
                    </a:lnR>
                    <a:lnT>
                      <a:noFill/>
                    </a:lnT>
                    <a:lnB w="12700" cap="flat" cmpd="sng" algn="ctr">
                      <a:solidFill>
                        <a:srgbClr val="4472C4"/>
                      </a:solidFill>
                      <a:prstDash val="solid"/>
                      <a:round/>
                      <a:headEnd type="none" w="med" len="med"/>
                      <a:tailEnd type="none" w="med" len="med"/>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0.27</a:t>
                      </a:r>
                    </a:p>
                  </a:txBody>
                  <a:tcPr marL="39205" marR="39205" marT="0" marB="0" anchor="ctr">
                    <a:lnL>
                      <a:noFill/>
                    </a:lnL>
                    <a:lnR>
                      <a:noFill/>
                    </a:lnR>
                    <a:lnT>
                      <a:noFill/>
                    </a:lnT>
                    <a:lnB w="12700" cap="flat" cmpd="sng" algn="ctr">
                      <a:solidFill>
                        <a:srgbClr val="4472C4"/>
                      </a:solidFill>
                      <a:prstDash val="solid"/>
                      <a:round/>
                      <a:headEnd type="none" w="med" len="med"/>
                      <a:tailEnd type="none" w="med" len="med"/>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1.98</a:t>
                      </a:r>
                    </a:p>
                  </a:txBody>
                  <a:tcPr marL="39205" marR="39205" marT="0" marB="0" anchor="ctr">
                    <a:lnL>
                      <a:noFill/>
                    </a:lnL>
                    <a:lnR>
                      <a:noFill/>
                    </a:lnR>
                    <a:lnT>
                      <a:noFill/>
                    </a:lnT>
                    <a:lnB w="12700" cap="flat" cmpd="sng" algn="ctr">
                      <a:solidFill>
                        <a:srgbClr val="4472C4"/>
                      </a:solidFill>
                      <a:prstDash val="solid"/>
                      <a:round/>
                      <a:headEnd type="none" w="med" len="med"/>
                      <a:tailEnd type="none" w="med" len="med"/>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2.6</a:t>
                      </a:r>
                    </a:p>
                  </a:txBody>
                  <a:tcPr marL="39205" marR="39205" marT="0" marB="0" anchor="ctr">
                    <a:lnL>
                      <a:noFill/>
                    </a:lnL>
                    <a:lnR>
                      <a:noFill/>
                    </a:lnR>
                    <a:lnT>
                      <a:noFill/>
                    </a:lnT>
                    <a:lnB w="12700" cap="flat" cmpd="sng" algn="ctr">
                      <a:solidFill>
                        <a:srgbClr val="4472C4"/>
                      </a:solidFill>
                      <a:prstDash val="solid"/>
                      <a:round/>
                      <a:headEnd type="none" w="med" len="med"/>
                      <a:tailEnd type="none" w="med" len="med"/>
                    </a:lnB>
                    <a:cell3D prstMaterial="dkEdge">
                      <a:bevel/>
                      <a:lightRig rig="flood" dir="t"/>
                    </a:cell3D>
                  </a:tcPr>
                </a:tc>
                <a:tc>
                  <a:txBody>
                    <a:bodyPr/>
                    <a:lstStyle/>
                    <a:p>
                      <a:pPr algn="ctr">
                        <a:spcAft>
                          <a:spcPts val="0"/>
                        </a:spcAft>
                      </a:pPr>
                      <a:r>
                        <a:rPr lang="es-ES" sz="1200">
                          <a:solidFill>
                            <a:srgbClr val="073767"/>
                          </a:solidFill>
                          <a:effectLst/>
                          <a:latin typeface="+mn-lt"/>
                          <a:ea typeface="Times New Roman" panose="02020603050405020304" pitchFamily="18" charset="0"/>
                        </a:rPr>
                        <a:t>3.49</a:t>
                      </a:r>
                    </a:p>
                  </a:txBody>
                  <a:tcPr marL="39205" marR="39205" marT="0" marB="0" anchor="ctr">
                    <a:lnL>
                      <a:noFill/>
                    </a:lnL>
                    <a:lnR>
                      <a:noFill/>
                    </a:lnR>
                    <a:lnT>
                      <a:noFill/>
                    </a:lnT>
                    <a:lnB w="12700" cap="flat" cmpd="sng" algn="ctr">
                      <a:solidFill>
                        <a:srgbClr val="4472C4"/>
                      </a:solidFill>
                      <a:prstDash val="solid"/>
                      <a:round/>
                      <a:headEnd type="none" w="med" len="med"/>
                      <a:tailEnd type="none" w="med" len="med"/>
                    </a:lnB>
                    <a:cell3D prstMaterial="dkEdge">
                      <a:bevel/>
                      <a:lightRig rig="flood" dir="t"/>
                    </a:cell3D>
                  </a:tcPr>
                </a:tc>
                <a:tc>
                  <a:txBody>
                    <a:bodyPr/>
                    <a:lstStyle/>
                    <a:p>
                      <a:pPr algn="ctr">
                        <a:spcAft>
                          <a:spcPts val="0"/>
                        </a:spcAft>
                      </a:pPr>
                      <a:r>
                        <a:rPr lang="es-ES" sz="1200" dirty="0">
                          <a:solidFill>
                            <a:srgbClr val="073767"/>
                          </a:solidFill>
                          <a:effectLst/>
                          <a:latin typeface="+mn-lt"/>
                          <a:ea typeface="Times New Roman" panose="02020603050405020304" pitchFamily="18" charset="0"/>
                        </a:rPr>
                        <a:t>3.22</a:t>
                      </a:r>
                    </a:p>
                  </a:txBody>
                  <a:tcPr marL="39205" marR="39205" marT="0" marB="0" anchor="ctr">
                    <a:lnL>
                      <a:noFill/>
                    </a:lnL>
                    <a:lnR>
                      <a:noFill/>
                    </a:lnR>
                    <a:lnT>
                      <a:noFill/>
                    </a:lnT>
                    <a:lnB w="12700" cap="flat" cmpd="sng" algn="ctr">
                      <a:solidFill>
                        <a:srgbClr val="4472C4"/>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926863411"/>
                  </a:ext>
                </a:extLst>
              </a:tr>
            </a:tbl>
          </a:graphicData>
        </a:graphic>
      </p:graphicFrame>
      <p:sp>
        <p:nvSpPr>
          <p:cNvPr id="11" name="Rectángulo 10"/>
          <p:cNvSpPr/>
          <p:nvPr/>
        </p:nvSpPr>
        <p:spPr>
          <a:xfrm>
            <a:off x="467543" y="3579862"/>
            <a:ext cx="8208912" cy="388177"/>
          </a:xfrm>
          <a:prstGeom prst="rect">
            <a:avLst/>
          </a:prstGeom>
          <a:noFill/>
          <a:ln w="0" cap="sq">
            <a:solidFill>
              <a:srgbClr val="C00000"/>
            </a:solidFill>
          </a:ln>
          <a:effectLst>
            <a:glow rad="63500">
              <a:srgbClr val="C00000"/>
            </a:glow>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467543" y="1570785"/>
            <a:ext cx="8208912" cy="366043"/>
          </a:xfrm>
          <a:prstGeom prst="rect">
            <a:avLst/>
          </a:prstGeom>
          <a:noFill/>
          <a:ln w="0" cap="sq">
            <a:solidFill>
              <a:srgbClr val="00B050"/>
            </a:solidFill>
          </a:ln>
          <a:effectLst>
            <a:glow rad="63500">
              <a:srgbClr val="00B050"/>
            </a:glow>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33265431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4000"/>
                                        <p:tgtEl>
                                          <p:spTgt spid="12"/>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heel(1)">
                                      <p:cBhvr>
                                        <p:cTn id="15" dur="4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432048"/>
            <a:ext cx="9144000" cy="843558"/>
          </a:xfrm>
          <a:prstGeom prst="rect">
            <a:avLst/>
          </a:prstGeom>
          <a:solidFill>
            <a:srgbClr val="07376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3 CuadroTexto"/>
          <p:cNvSpPr txBox="1"/>
          <p:nvPr/>
        </p:nvSpPr>
        <p:spPr>
          <a:xfrm>
            <a:off x="683568" y="546815"/>
            <a:ext cx="3672408" cy="584775"/>
          </a:xfrm>
          <a:prstGeom prst="rect">
            <a:avLst/>
          </a:prstGeom>
          <a:noFill/>
        </p:spPr>
        <p:txBody>
          <a:bodyPr wrap="square" rtlCol="0">
            <a:spAutoFit/>
          </a:bodyPr>
          <a:lstStyle/>
          <a:p>
            <a:r>
              <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rPr>
              <a:t>CONCLUSIONES</a:t>
            </a:r>
          </a:p>
        </p:txBody>
      </p:sp>
      <p:sp>
        <p:nvSpPr>
          <p:cNvPr id="5" name="4 CuadroTexto"/>
          <p:cNvSpPr txBox="1"/>
          <p:nvPr/>
        </p:nvSpPr>
        <p:spPr>
          <a:xfrm>
            <a:off x="611560" y="1214490"/>
            <a:ext cx="7992888" cy="3554819"/>
          </a:xfrm>
          <a:prstGeom prst="rect">
            <a:avLst/>
          </a:prstGeom>
          <a:noFill/>
          <a:ln>
            <a:noFill/>
          </a:ln>
        </p:spPr>
        <p:txBody>
          <a:bodyPr wrap="square" rtlCol="0" anchor="ctr">
            <a:spAutoFit/>
          </a:bodyPr>
          <a:lstStyle/>
          <a:p>
            <a:pPr marL="342900" indent="-342900" algn="just">
              <a:lnSpc>
                <a:spcPct val="150000"/>
              </a:lnSpc>
              <a:buFont typeface="+mj-lt"/>
              <a:buAutoNum type="alphaLcParenR"/>
            </a:pPr>
            <a:r>
              <a:rPr lang="es-ES" sz="1500" b="1" dirty="0">
                <a:solidFill>
                  <a:srgbClr val="073767"/>
                </a:solidFill>
                <a:ea typeface="Verdana" pitchFamily="34" charset="0"/>
                <a:cs typeface="Verdana" pitchFamily="34" charset="0"/>
              </a:rPr>
              <a:t> Se confirma el efecto directo de la personalidad agresiva sobre la violencia psicológica ejercida contra la pareja (</a:t>
            </a:r>
            <a:r>
              <a:rPr lang="es-ES" sz="1500" b="1" dirty="0" err="1">
                <a:solidFill>
                  <a:srgbClr val="073767"/>
                </a:solidFill>
                <a:ea typeface="Verdana" pitchFamily="34" charset="0"/>
                <a:cs typeface="Verdana" pitchFamily="34" charset="0"/>
              </a:rPr>
              <a:t>Shield</a:t>
            </a:r>
            <a:r>
              <a:rPr lang="es-ES" sz="1500" b="1" dirty="0">
                <a:solidFill>
                  <a:srgbClr val="073767"/>
                </a:solidFill>
                <a:ea typeface="Verdana" pitchFamily="34" charset="0"/>
                <a:cs typeface="Verdana" pitchFamily="34" charset="0"/>
              </a:rPr>
              <a:t>, McCall, &amp; </a:t>
            </a:r>
            <a:r>
              <a:rPr lang="es-ES" sz="1500" b="1" dirty="0" err="1">
                <a:solidFill>
                  <a:srgbClr val="073767"/>
                </a:solidFill>
                <a:ea typeface="Verdana" pitchFamily="34" charset="0"/>
                <a:cs typeface="Verdana" pitchFamily="34" charset="0"/>
              </a:rPr>
              <a:t>Hanneke</a:t>
            </a:r>
            <a:r>
              <a:rPr lang="es-ES" sz="1500" b="1" dirty="0">
                <a:solidFill>
                  <a:srgbClr val="073767"/>
                </a:solidFill>
                <a:ea typeface="Verdana" pitchFamily="34" charset="0"/>
                <a:cs typeface="Verdana" pitchFamily="34" charset="0"/>
              </a:rPr>
              <a:t>, 1988).</a:t>
            </a:r>
          </a:p>
          <a:p>
            <a:pPr marL="342900" indent="-342900" algn="just">
              <a:lnSpc>
                <a:spcPct val="150000"/>
              </a:lnSpc>
              <a:buFont typeface="+mj-lt"/>
              <a:buAutoNum type="alphaLcParenR"/>
            </a:pPr>
            <a:r>
              <a:rPr lang="es-ES" sz="1500" b="1" dirty="0">
                <a:solidFill>
                  <a:srgbClr val="073767"/>
                </a:solidFill>
                <a:ea typeface="Verdana" pitchFamily="34" charset="0"/>
                <a:cs typeface="Verdana" pitchFamily="34" charset="0"/>
              </a:rPr>
              <a:t>Se confirma la influencia de las actitudes sexistas hostiles y del clima conflictivo en la familia de origen sobre la violencia psicológica en las relaciones de pareja cuando están mediadas por actitudes favorables hacia el abuso en la relación de pareja.</a:t>
            </a:r>
          </a:p>
          <a:p>
            <a:pPr marL="342900" indent="-342900" algn="just">
              <a:lnSpc>
                <a:spcPct val="150000"/>
              </a:lnSpc>
              <a:buFont typeface="+mj-lt"/>
              <a:buAutoNum type="alphaLcParenR"/>
            </a:pPr>
            <a:r>
              <a:rPr lang="es-ES" sz="1500" b="1" dirty="0">
                <a:solidFill>
                  <a:srgbClr val="073767"/>
                </a:solidFill>
                <a:ea typeface="Verdana" pitchFamily="34" charset="0"/>
                <a:cs typeface="Verdana" pitchFamily="34" charset="0"/>
              </a:rPr>
              <a:t>Se confirma el papel mediador de las actitudes hacia el abuso en la pareja y la ausencia de relación directa entre las actitudes sexistas y la violencia psicológica en la dinámica de pareja (Allen, </a:t>
            </a:r>
            <a:r>
              <a:rPr lang="es-ES" sz="1500" b="1" dirty="0" err="1">
                <a:solidFill>
                  <a:srgbClr val="073767"/>
                </a:solidFill>
                <a:ea typeface="Verdana" pitchFamily="34" charset="0"/>
                <a:cs typeface="Verdana" pitchFamily="34" charset="0"/>
              </a:rPr>
              <a:t>Swan</a:t>
            </a:r>
            <a:r>
              <a:rPr lang="es-ES" sz="1500" b="1" dirty="0">
                <a:solidFill>
                  <a:srgbClr val="073767"/>
                </a:solidFill>
                <a:ea typeface="Verdana" pitchFamily="34" charset="0"/>
                <a:cs typeface="Verdana" pitchFamily="34" charset="0"/>
              </a:rPr>
              <a:t>, &amp; </a:t>
            </a:r>
            <a:r>
              <a:rPr lang="es-ES" sz="1500" b="1" dirty="0" err="1">
                <a:solidFill>
                  <a:srgbClr val="073767"/>
                </a:solidFill>
                <a:ea typeface="Verdana" pitchFamily="34" charset="0"/>
                <a:cs typeface="Verdana" pitchFamily="34" charset="0"/>
              </a:rPr>
              <a:t>Raghavan</a:t>
            </a:r>
            <a:r>
              <a:rPr lang="es-ES" sz="1500" b="1" dirty="0">
                <a:solidFill>
                  <a:srgbClr val="073767"/>
                </a:solidFill>
                <a:ea typeface="Verdana" pitchFamily="34" charset="0"/>
                <a:cs typeface="Verdana" pitchFamily="34" charset="0"/>
              </a:rPr>
              <a:t>, 2009).</a:t>
            </a:r>
          </a:p>
          <a:p>
            <a:pPr marL="342900" indent="-342900" algn="just">
              <a:lnSpc>
                <a:spcPct val="150000"/>
              </a:lnSpc>
              <a:buFont typeface="+mj-lt"/>
              <a:buAutoNum type="alphaLcParenR"/>
            </a:pPr>
            <a:r>
              <a:rPr lang="es-ES" sz="1500" b="1" dirty="0">
                <a:solidFill>
                  <a:srgbClr val="073767"/>
                </a:solidFill>
                <a:ea typeface="Verdana" pitchFamily="34" charset="0"/>
                <a:cs typeface="Verdana" pitchFamily="34" charset="0"/>
              </a:rPr>
              <a:t>Las actitudes positivas hacia el abuso en la pareja más estables tienen que ver con aspectos emocionales.</a:t>
            </a:r>
          </a:p>
        </p:txBody>
      </p:sp>
      <p:sp>
        <p:nvSpPr>
          <p:cNvPr id="6" name="5 Rectángulo"/>
          <p:cNvSpPr/>
          <p:nvPr/>
        </p:nvSpPr>
        <p:spPr>
          <a:xfrm>
            <a:off x="0" y="4659982"/>
            <a:ext cx="9180512" cy="126014"/>
          </a:xfrm>
          <a:prstGeom prst="rect">
            <a:avLst/>
          </a:prstGeom>
          <a:solidFill>
            <a:srgbClr val="07376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Picture 2" descr="Resultado de imagen de Universidad de oviedo logo"/>
          <p:cNvPicPr>
            <a:picLocks noChangeAspect="1" noChangeArrowheads="1"/>
          </p:cNvPicPr>
          <p:nvPr/>
        </p:nvPicPr>
        <p:blipFill>
          <a:blip r:embed="rId3" cstate="print">
            <a:clrChange>
              <a:clrFrom>
                <a:srgbClr val="FFFFFF"/>
              </a:clrFrom>
              <a:clrTo>
                <a:srgbClr val="FFFFFF">
                  <a:alpha val="0"/>
                </a:srgbClr>
              </a:clrTo>
            </a:clrChange>
            <a:duotone>
              <a:schemeClr val="bg2">
                <a:shade val="45000"/>
                <a:satMod val="135000"/>
              </a:schemeClr>
              <a:prstClr val="white"/>
            </a:duotone>
            <a:lum contrast="40000"/>
          </a:blip>
          <a:srcRect/>
          <a:stretch>
            <a:fillRect/>
          </a:stretch>
        </p:blipFill>
        <p:spPr bwMode="auto">
          <a:xfrm rot="1565964">
            <a:off x="-591240" y="432846"/>
            <a:ext cx="1152128" cy="1152128"/>
          </a:xfrm>
          <a:prstGeom prst="rect">
            <a:avLst/>
          </a:prstGeom>
          <a:noFill/>
        </p:spPr>
      </p:pic>
    </p:spTree>
    <p:extLst>
      <p:ext uri="{BB962C8B-B14F-4D97-AF65-F5344CB8AC3E}">
        <p14:creationId xmlns:p14="http://schemas.microsoft.com/office/powerpoint/2010/main" val="3507559520"/>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880320" y="411510"/>
            <a:ext cx="6300192" cy="4374486"/>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Rectángulo"/>
          <p:cNvSpPr/>
          <p:nvPr/>
        </p:nvSpPr>
        <p:spPr>
          <a:xfrm>
            <a:off x="-36512" y="411510"/>
            <a:ext cx="2555776" cy="4374486"/>
          </a:xfrm>
          <a:prstGeom prst="rect">
            <a:avLst/>
          </a:prstGeom>
          <a:solidFill>
            <a:srgbClr val="07376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CuadroTexto"/>
          <p:cNvSpPr txBox="1"/>
          <p:nvPr/>
        </p:nvSpPr>
        <p:spPr>
          <a:xfrm>
            <a:off x="3275856" y="2067694"/>
            <a:ext cx="6192688" cy="1261884"/>
          </a:xfrm>
          <a:prstGeom prst="rect">
            <a:avLst/>
          </a:prstGeom>
          <a:noFill/>
          <a:ln>
            <a:noFill/>
          </a:ln>
        </p:spPr>
        <p:txBody>
          <a:bodyPr wrap="square" rtlCol="0">
            <a:spAutoFit/>
          </a:bodyPr>
          <a:lstStyle/>
          <a:p>
            <a:pPr algn="just"/>
            <a:r>
              <a:rPr lang="es-ES" sz="3600" dirty="0">
                <a:ln w="18415" cmpd="sng">
                  <a:solidFill>
                    <a:srgbClr val="073767"/>
                  </a:solidFill>
                  <a:prstDash val="solid"/>
                </a:ln>
                <a:solidFill>
                  <a:srgbClr val="073767"/>
                </a:solidFill>
                <a:latin typeface="Verdana" pitchFamily="34" charset="0"/>
                <a:ea typeface="Verdana" pitchFamily="34" charset="0"/>
                <a:cs typeface="Verdana" pitchFamily="34" charset="0"/>
              </a:rPr>
              <a:t>Gracias por su atención</a:t>
            </a:r>
          </a:p>
          <a:p>
            <a:pPr algn="just"/>
            <a:endParaRPr lang="es-ES" sz="2000" b="1" dirty="0">
              <a:ln>
                <a:solidFill>
                  <a:srgbClr val="073767"/>
                </a:solidFill>
              </a:ln>
              <a:solidFill>
                <a:srgbClr val="073767"/>
              </a:solidFill>
              <a:ea typeface="Verdana" pitchFamily="34" charset="0"/>
              <a:cs typeface="Verdana" pitchFamily="34" charset="0"/>
            </a:endParaRPr>
          </a:p>
          <a:p>
            <a:pPr algn="just"/>
            <a:r>
              <a:rPr lang="es-ES" sz="2000" dirty="0">
                <a:ln>
                  <a:solidFill>
                    <a:srgbClr val="073767"/>
                  </a:solidFill>
                </a:ln>
                <a:solidFill>
                  <a:srgbClr val="073767"/>
                </a:solidFill>
                <a:ea typeface="Verdana" pitchFamily="34" charset="0"/>
                <a:cs typeface="Verdana" pitchFamily="34" charset="0"/>
              </a:rPr>
              <a:t>juarrosjoel@uniovi.es</a:t>
            </a:r>
          </a:p>
        </p:txBody>
      </p:sp>
    </p:spTree>
  </p:cSld>
  <p:clrMapOvr>
    <a:masterClrMapping/>
  </p:clrMapOvr>
  <p:transition spd="slow">
    <p:wipe dir="r"/>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1291</TotalTime>
  <Words>780</Words>
  <Application>Microsoft Office PowerPoint</Application>
  <PresentationFormat>Presentación en pantalla (16:9)</PresentationFormat>
  <Paragraphs>168</Paragraphs>
  <Slides>9</Slides>
  <Notes>8</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9</vt:i4>
      </vt:variant>
    </vt:vector>
  </HeadingPairs>
  <TitlesOfParts>
    <vt:vector size="16" baseType="lpstr">
      <vt:lpstr>Arial</vt:lpstr>
      <vt:lpstr>Calibri</vt:lpstr>
      <vt:lpstr>Symbol</vt:lpstr>
      <vt:lpstr>Times New Roman</vt:lpstr>
      <vt:lpstr>Verdana</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Fox</dc:creator>
  <cp:lastModifiedBy>Usuario</cp:lastModifiedBy>
  <cp:revision>57</cp:revision>
  <dcterms:created xsi:type="dcterms:W3CDTF">2016-02-18T15:20:44Z</dcterms:created>
  <dcterms:modified xsi:type="dcterms:W3CDTF">2017-05-24T16:36:29Z</dcterms:modified>
</cp:coreProperties>
</file>