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5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72" r:id="rId11"/>
    <p:sldId id="273" r:id="rId12"/>
    <p:sldId id="270" r:id="rId13"/>
    <p:sldId id="283" r:id="rId14"/>
    <p:sldId id="275" r:id="rId15"/>
    <p:sldId id="274" r:id="rId16"/>
    <p:sldId id="276" r:id="rId17"/>
    <p:sldId id="282" r:id="rId18"/>
    <p:sldId id="264" r:id="rId19"/>
    <p:sldId id="278" r:id="rId20"/>
    <p:sldId id="267" r:id="rId21"/>
    <p:sldId id="280" r:id="rId22"/>
    <p:sldId id="265" r:id="rId23"/>
    <p:sldId id="277" r:id="rId24"/>
    <p:sldId id="269" r:id="rId25"/>
    <p:sldId id="266" r:id="rId26"/>
    <p:sldId id="268" r:id="rId27"/>
    <p:sldId id="281" r:id="rId28"/>
    <p:sldId id="279" r:id="rId2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48"/>
  </p:normalViewPr>
  <p:slideViewPr>
    <p:cSldViewPr snapToGrid="0" snapToObjects="1">
      <p:cViewPr varScale="1">
        <p:scale>
          <a:sx n="107" d="100"/>
          <a:sy n="107" d="100"/>
        </p:scale>
        <p:origin x="744" y="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EBBF98-B4FE-CA42-9887-760E974FB565}" type="datetimeFigureOut">
              <a:rPr lang="es-ES_tradnl" smtClean="0"/>
              <a:t>15/12/15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96E47-92C3-D346-A8C8-70A385A48D17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35121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E9D9B-1084-4309-A562-38AFE3C603B5}" type="slidenum">
              <a:rPr lang="es-ES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2710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E9D9B-1084-4309-A562-38AFE3C603B5}" type="slidenum">
              <a:rPr lang="es-ES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379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E9D9B-1084-4309-A562-38AFE3C603B5}" type="slidenum">
              <a:rPr lang="es-ES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6124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E9D9B-1084-4309-A562-38AFE3C603B5}" type="slidenum">
              <a:rPr lang="es-ES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00083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E9D9B-1084-4309-A562-38AFE3C603B5}" type="slidenum">
              <a:rPr lang="es-ES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43905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E9D9B-1084-4309-A562-38AFE3C603B5}" type="slidenum">
              <a:rPr lang="es-ES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9365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E9D9B-1084-4309-A562-38AFE3C603B5}" type="slidenum">
              <a:rPr lang="es-ES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2722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12/15/15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12/15/15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12/15/15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12/15/15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12/15/15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12/15/15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12/15/15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12/15/15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12/15/15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12/15/15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12/15/15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12/15/15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6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3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5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27399" y="392887"/>
            <a:ext cx="7553010" cy="3098386"/>
          </a:xfrm>
        </p:spPr>
        <p:txBody>
          <a:bodyPr/>
          <a:lstStyle/>
          <a:p>
            <a:r>
              <a:rPr lang="es-ES" dirty="0" smtClean="0"/>
              <a:t>Mi paso por</a:t>
            </a:r>
            <a:br>
              <a:rPr lang="es-ES" dirty="0" smtClean="0"/>
            </a:br>
            <a:r>
              <a:rPr lang="es-ES" dirty="0" smtClean="0"/>
              <a:t>Heridas Crónicas    HUCA</a:t>
            </a:r>
            <a:endParaRPr lang="es-ES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5925996" y="5815870"/>
            <a:ext cx="2056902" cy="634940"/>
          </a:xfrm>
        </p:spPr>
        <p:txBody>
          <a:bodyPr>
            <a:normAutofit/>
          </a:bodyPr>
          <a:lstStyle/>
          <a:p>
            <a:r>
              <a:rPr lang="es-ES" sz="2400" dirty="0" smtClean="0"/>
              <a:t>JUNIO 2015</a:t>
            </a:r>
            <a:endParaRPr lang="es-ES" sz="2400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326476" y="5815870"/>
            <a:ext cx="3691310" cy="882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MARÍA ÁLVAREZ FERNÁNDEZ</a:t>
            </a:r>
            <a:endParaRPr lang="es-ES" dirty="0"/>
          </a:p>
        </p:txBody>
      </p:sp>
      <p:pic>
        <p:nvPicPr>
          <p:cNvPr id="7" name="Imagen 6" descr="20150526130249_enfermos150526vt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722" y="3491273"/>
            <a:ext cx="4009831" cy="205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232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HERIDAS CRÓNICAS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UNIDAD </a:t>
            </a:r>
            <a:r>
              <a:rPr lang="es-ES" dirty="0" smtClean="0"/>
              <a:t>S</a:t>
            </a:r>
            <a:r>
              <a:rPr lang="es-ES" dirty="0" smtClean="0"/>
              <a:t>ÓLO </a:t>
            </a:r>
            <a:r>
              <a:rPr lang="es-ES" dirty="0" smtClean="0"/>
              <a:t>DE  </a:t>
            </a:r>
            <a:r>
              <a:rPr lang="es-ES" dirty="0" smtClean="0"/>
              <a:t>ENFERMERÍA</a:t>
            </a:r>
          </a:p>
          <a:p>
            <a:pPr algn="just"/>
            <a:endParaRPr lang="es-ES" dirty="0"/>
          </a:p>
          <a:p>
            <a:pPr algn="just"/>
            <a:r>
              <a:rPr lang="es-ES" dirty="0" smtClean="0"/>
              <a:t>EMPEZÓ A FUNCIONAR EN OCTUBRE DE 2013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EXCLUSIVA PARA EL ÁREA IV, AUNQUE TAMBIÉN TIENE PACIENTES DE OTRAS ÁREAS, QUE O BIEN HAN ESTADO INGRESADOS EN EL HUCA O SON DERIVADOS DE UN SERVICIO DEL HUCA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TIENEN UNA CONSULTA TELEMÁTICA, EN LA QUE VALORAN CASOS Y TRATAMIENTOS POR FOTOS Y CON LAS EXPLICACIONES PERTINENTES</a:t>
            </a:r>
          </a:p>
        </p:txBody>
      </p:sp>
    </p:spTree>
    <p:extLst>
      <p:ext uri="{BB962C8B-B14F-4D97-AF65-F5344CB8AC3E}">
        <p14:creationId xmlns:p14="http://schemas.microsoft.com/office/powerpoint/2010/main" val="1416912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POR QUIEN ESTÁ FORMADA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El equipo lo forman 3 enfermeras y una auxiliar</a:t>
            </a:r>
          </a:p>
          <a:p>
            <a:pPr marL="114300" indent="0">
              <a:buNone/>
            </a:pP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6480" y="3420093"/>
            <a:ext cx="1943925" cy="1943925"/>
          </a:xfrm>
          <a:prstGeom prst="rect">
            <a:avLst/>
          </a:prstGeom>
        </p:spPr>
      </p:pic>
      <p:pic>
        <p:nvPicPr>
          <p:cNvPr id="5" name="Imagen 4" descr="20140407141907_ENFERMERAS_0704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14" y="2766950"/>
            <a:ext cx="4583638" cy="308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51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s-ES" dirty="0" smtClean="0"/>
              <a:t>Dinámica de  trabajo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_tradnl" dirty="0" smtClean="0"/>
              <a:t>Resuelven consultas </a:t>
            </a:r>
            <a:r>
              <a:rPr lang="es-ES_tradnl" dirty="0"/>
              <a:t>y </a:t>
            </a:r>
            <a:r>
              <a:rPr lang="es-ES_tradnl" dirty="0" smtClean="0"/>
              <a:t>tratan </a:t>
            </a:r>
            <a:r>
              <a:rPr lang="es-ES_tradnl" dirty="0"/>
              <a:t>de manera ambulatoria </a:t>
            </a:r>
            <a:r>
              <a:rPr lang="es-ES_tradnl" dirty="0" smtClean="0"/>
              <a:t>a pacientes </a:t>
            </a:r>
            <a:r>
              <a:rPr lang="es-ES_tradnl" dirty="0"/>
              <a:t>con </a:t>
            </a:r>
            <a:r>
              <a:rPr lang="es-ES_tradnl" dirty="0" smtClean="0"/>
              <a:t>heridas que no cierran: úlceras vasculares, por </a:t>
            </a:r>
            <a:r>
              <a:rPr lang="es-ES_tradnl" dirty="0"/>
              <a:t>presión, pie diabético y lesiones varias que no </a:t>
            </a:r>
            <a:r>
              <a:rPr lang="es-ES_tradnl" dirty="0" smtClean="0"/>
              <a:t>cicatrizan.</a:t>
            </a:r>
          </a:p>
          <a:p>
            <a:pPr marL="114300" indent="0" algn="just">
              <a:buNone/>
            </a:pPr>
            <a:r>
              <a:rPr lang="es-ES_tradnl" dirty="0"/>
              <a:t> </a:t>
            </a:r>
          </a:p>
          <a:p>
            <a:pPr algn="just"/>
            <a:r>
              <a:rPr lang="es-ES_tradnl" dirty="0"/>
              <a:t> </a:t>
            </a:r>
            <a:r>
              <a:rPr lang="es-ES_tradnl" dirty="0" smtClean="0"/>
              <a:t>Aunque el equipo está formado por enfermeras cuentan con el apoyo de cirujanos </a:t>
            </a:r>
            <a:r>
              <a:rPr lang="es-ES_tradnl" dirty="0"/>
              <a:t>vasculares, </a:t>
            </a:r>
            <a:r>
              <a:rPr lang="es-ES_tradnl" dirty="0" smtClean="0"/>
              <a:t>generales, </a:t>
            </a:r>
            <a:r>
              <a:rPr lang="es-ES_tradnl" dirty="0"/>
              <a:t>plásticos, </a:t>
            </a:r>
            <a:r>
              <a:rPr lang="es-ES_tradnl" dirty="0" smtClean="0"/>
              <a:t>internistas, especialistas </a:t>
            </a:r>
            <a:r>
              <a:rPr lang="es-ES_tradnl" dirty="0"/>
              <a:t>de la unidad del dolor, microbiología, rehabilitación </a:t>
            </a:r>
            <a:r>
              <a:rPr lang="es-ES_tradnl" dirty="0" smtClean="0"/>
              <a:t>…en contacto directo con </a:t>
            </a:r>
            <a:r>
              <a:rPr lang="es-ES_tradnl" dirty="0"/>
              <a:t>esta unidad</a:t>
            </a:r>
            <a:r>
              <a:rPr lang="es-ES_tradnl" dirty="0" smtClean="0"/>
              <a:t>.</a:t>
            </a:r>
          </a:p>
          <a:p>
            <a:pPr algn="just"/>
            <a:endParaRPr lang="es-ES_tradnl" dirty="0" smtClean="0"/>
          </a:p>
          <a:p>
            <a:pPr algn="just"/>
            <a:r>
              <a:rPr lang="es-ES_tradnl" dirty="0" smtClean="0"/>
              <a:t> </a:t>
            </a:r>
            <a:r>
              <a:rPr lang="es-ES_tradnl" dirty="0"/>
              <a:t>De esta forma, se evitan ingresos prolongados de los pacientes a la par que se unifican los criterios de hacer y de tratar.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7775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Dinámica de trabajo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7523018" cy="4800600"/>
          </a:xfrm>
        </p:spPr>
        <p:txBody>
          <a:bodyPr/>
          <a:lstStyle/>
          <a:p>
            <a:pPr marL="114300" indent="0" algn="just">
              <a:buNone/>
            </a:pPr>
            <a:r>
              <a:rPr lang="es-ES" dirty="0" smtClean="0"/>
              <a:t>La </a:t>
            </a:r>
            <a:r>
              <a:rPr lang="es-ES" smtClean="0"/>
              <a:t>supervisora:</a:t>
            </a:r>
          </a:p>
          <a:p>
            <a:pPr marL="114300" indent="0" algn="just">
              <a:buNone/>
            </a:pPr>
            <a:endParaRPr lang="es-ES" dirty="0" smtClean="0"/>
          </a:p>
          <a:p>
            <a:pPr algn="just"/>
            <a:r>
              <a:rPr lang="es-ES" dirty="0" smtClean="0"/>
              <a:t> </a:t>
            </a:r>
            <a:r>
              <a:rPr lang="es-ES" dirty="0"/>
              <a:t>A</a:t>
            </a:r>
            <a:r>
              <a:rPr lang="es-ES" dirty="0" smtClean="0"/>
              <a:t>tiende </a:t>
            </a:r>
            <a:r>
              <a:rPr lang="es-ES" dirty="0" smtClean="0"/>
              <a:t>a los casos ingresados en el Hospital</a:t>
            </a:r>
          </a:p>
          <a:p>
            <a:pPr algn="just"/>
            <a:r>
              <a:rPr lang="es-ES" dirty="0" smtClean="0"/>
              <a:t>Resuelve la mayor parte de consultas por mail.</a:t>
            </a:r>
          </a:p>
          <a:p>
            <a:pPr algn="just"/>
            <a:endParaRPr lang="es-ES" dirty="0" smtClean="0"/>
          </a:p>
          <a:p>
            <a:pPr marL="114300" indent="0" algn="just">
              <a:buNone/>
            </a:pPr>
            <a:r>
              <a:rPr lang="es-ES" dirty="0" smtClean="0"/>
              <a:t>Las </a:t>
            </a:r>
            <a:r>
              <a:rPr lang="es-ES" dirty="0" smtClean="0"/>
              <a:t>enfermeras tienen cada una consulta </a:t>
            </a:r>
            <a:r>
              <a:rPr lang="es-ES" dirty="0" smtClean="0"/>
              <a:t>ambulatoria</a:t>
            </a:r>
          </a:p>
          <a:p>
            <a:pPr marL="114300" indent="0" algn="just">
              <a:buNone/>
            </a:pPr>
            <a:endParaRPr lang="es-ES" dirty="0" smtClean="0"/>
          </a:p>
          <a:p>
            <a:pPr algn="just"/>
            <a:r>
              <a:rPr lang="es-ES" dirty="0" smtClean="0"/>
              <a:t>Cada día atienden a unos </a:t>
            </a:r>
            <a:r>
              <a:rPr lang="es-ES" dirty="0" smtClean="0"/>
              <a:t>5/6 pacientes </a:t>
            </a:r>
            <a:r>
              <a:rPr lang="es-ES" dirty="0" smtClean="0"/>
              <a:t>cada una</a:t>
            </a:r>
          </a:p>
          <a:p>
            <a:pPr algn="just"/>
            <a:r>
              <a:rPr lang="es-ES" dirty="0" smtClean="0"/>
              <a:t>Realizan la cura y dan </a:t>
            </a:r>
            <a:r>
              <a:rPr lang="es-ES" dirty="0" smtClean="0"/>
              <a:t>informe con </a:t>
            </a:r>
            <a:r>
              <a:rPr lang="es-ES" dirty="0" smtClean="0"/>
              <a:t>instrucciones para su enfermera de atención primaria</a:t>
            </a:r>
          </a:p>
          <a:p>
            <a:pPr algn="just"/>
            <a:r>
              <a:rPr lang="es-ES" dirty="0" smtClean="0"/>
              <a:t>La periodicidad de las visitas depende del caso, puede ser desde semanal, quincenal, mensual…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1620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En la 1ª visita:</a:t>
            </a:r>
            <a:endParaRPr lang="es-ES" dirty="0"/>
          </a:p>
        </p:txBody>
      </p:sp>
      <p:sp>
        <p:nvSpPr>
          <p:cNvPr id="4" name="Subtítulo 2"/>
          <p:cNvSpPr>
            <a:spLocks noGrp="1"/>
          </p:cNvSpPr>
          <p:nvPr>
            <p:ph idx="1"/>
          </p:nvPr>
        </p:nvSpPr>
        <p:spPr>
          <a:xfrm>
            <a:off x="457200" y="1769422"/>
            <a:ext cx="7620000" cy="4631377"/>
          </a:xfrm>
        </p:spPr>
        <p:txBody>
          <a:bodyPr>
            <a:normAutofit/>
          </a:bodyPr>
          <a:lstStyle/>
          <a:p>
            <a:r>
              <a:rPr lang="es-ES" dirty="0"/>
              <a:t>Historia completa del paciente: enfermedades, </a:t>
            </a:r>
            <a:r>
              <a:rPr lang="es-ES" dirty="0" smtClean="0"/>
              <a:t>antecedentes</a:t>
            </a:r>
            <a:r>
              <a:rPr lang="es-ES" dirty="0"/>
              <a:t>,  alergias...</a:t>
            </a:r>
          </a:p>
          <a:p>
            <a:r>
              <a:rPr lang="es-ES" dirty="0"/>
              <a:t>Tipo de herida</a:t>
            </a:r>
          </a:p>
          <a:p>
            <a:r>
              <a:rPr lang="es-ES" dirty="0"/>
              <a:t>Localización</a:t>
            </a:r>
          </a:p>
          <a:p>
            <a:r>
              <a:rPr lang="es-ES" dirty="0"/>
              <a:t>Tiempo de evolución</a:t>
            </a:r>
          </a:p>
          <a:p>
            <a:r>
              <a:rPr lang="es-ES" dirty="0"/>
              <a:t>Medidas y foto con regla</a:t>
            </a:r>
          </a:p>
          <a:p>
            <a:r>
              <a:rPr lang="es-ES" dirty="0"/>
              <a:t>Estado</a:t>
            </a:r>
          </a:p>
          <a:p>
            <a:r>
              <a:rPr lang="es-ES" dirty="0"/>
              <a:t>Piel </a:t>
            </a:r>
            <a:r>
              <a:rPr lang="es-ES" dirty="0" err="1"/>
              <a:t>perilesional</a:t>
            </a:r>
            <a:endParaRPr lang="es-ES" dirty="0"/>
          </a:p>
          <a:p>
            <a:r>
              <a:rPr lang="es-ES" dirty="0"/>
              <a:t>Exudado</a:t>
            </a:r>
          </a:p>
          <a:p>
            <a:r>
              <a:rPr lang="es-ES" dirty="0"/>
              <a:t>Cultivo, en caso de no </a:t>
            </a:r>
            <a:r>
              <a:rPr lang="es-ES" dirty="0" smtClean="0"/>
              <a:t>tener, y realización periódica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8818" y="2327563"/>
            <a:ext cx="2098149" cy="284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503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Pasos habituales en la cura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_tradnl" dirty="0"/>
              <a:t>L</a:t>
            </a:r>
            <a:r>
              <a:rPr lang="es-ES_tradnl" dirty="0" smtClean="0"/>
              <a:t>avar exhaustivamente con </a:t>
            </a:r>
            <a:r>
              <a:rPr lang="es-ES_tradnl" dirty="0"/>
              <a:t>agua y </a:t>
            </a:r>
            <a:r>
              <a:rPr lang="es-ES_tradnl" dirty="0" smtClean="0"/>
              <a:t>jabón (usar </a:t>
            </a:r>
            <a:r>
              <a:rPr lang="es-ES_tradnl" dirty="0"/>
              <a:t>una esponja jabonosa </a:t>
            </a:r>
            <a:r>
              <a:rPr lang="es-ES_tradnl" dirty="0" smtClean="0"/>
              <a:t>para  </a:t>
            </a:r>
            <a:r>
              <a:rPr lang="es-ES_tradnl" dirty="0"/>
              <a:t>la piel sana, y </a:t>
            </a:r>
            <a:r>
              <a:rPr lang="es-ES_tradnl" dirty="0" smtClean="0"/>
              <a:t>otra para </a:t>
            </a:r>
            <a:r>
              <a:rPr lang="es-ES_tradnl" dirty="0"/>
              <a:t>la herida, aclarar con </a:t>
            </a:r>
            <a:r>
              <a:rPr lang="es-ES_tradnl" dirty="0" smtClean="0"/>
              <a:t>suero</a:t>
            </a:r>
            <a:r>
              <a:rPr lang="es-ES_tradnl" dirty="0"/>
              <a:t> </a:t>
            </a:r>
            <a:r>
              <a:rPr lang="es-ES_tradnl" dirty="0" smtClean="0"/>
              <a:t>y secar bien)</a:t>
            </a:r>
          </a:p>
          <a:p>
            <a:pPr algn="just"/>
            <a:r>
              <a:rPr lang="es-ES_tradnl" dirty="0" smtClean="0"/>
              <a:t> </a:t>
            </a:r>
            <a:r>
              <a:rPr lang="es-ES_tradnl" dirty="0"/>
              <a:t>Aplicar anestésico local, bien tipo </a:t>
            </a:r>
            <a:r>
              <a:rPr lang="es-ES_tradnl" dirty="0" err="1"/>
              <a:t>Emla</a:t>
            </a:r>
            <a:r>
              <a:rPr lang="es-ES_tradnl" dirty="0"/>
              <a:t> o bien en </a:t>
            </a:r>
            <a:r>
              <a:rPr lang="es-ES_tradnl" dirty="0" smtClean="0"/>
              <a:t>Spray</a:t>
            </a:r>
            <a:r>
              <a:rPr lang="es-ES_tradnl" dirty="0"/>
              <a:t> </a:t>
            </a:r>
            <a:r>
              <a:rPr lang="es-ES_tradnl" dirty="0" smtClean="0"/>
              <a:t>(el que más usan).</a:t>
            </a:r>
          </a:p>
          <a:p>
            <a:pPr algn="just"/>
            <a:r>
              <a:rPr lang="es-ES_tradnl" dirty="0" smtClean="0"/>
              <a:t> Aplicar antiséptico unos minutos (suelen usar </a:t>
            </a:r>
            <a:r>
              <a:rPr lang="es-ES_tradnl" dirty="0" err="1" smtClean="0"/>
              <a:t>Prontosan</a:t>
            </a:r>
            <a:r>
              <a:rPr lang="es-ES_tradnl" dirty="0" smtClean="0"/>
              <a:t>) </a:t>
            </a:r>
            <a:r>
              <a:rPr lang="es-ES_tradnl" dirty="0"/>
              <a:t>y desbridamiento con bisturí (desbridar mucho</a:t>
            </a:r>
            <a:r>
              <a:rPr lang="es-ES_tradnl" dirty="0" smtClean="0"/>
              <a:t>) </a:t>
            </a:r>
          </a:p>
          <a:p>
            <a:pPr algn="just"/>
            <a:r>
              <a:rPr lang="es-ES_tradnl" dirty="0" smtClean="0"/>
              <a:t>Aplicar antiséptico con gasas estériles empapadas (</a:t>
            </a:r>
            <a:r>
              <a:rPr lang="es-ES_tradnl" dirty="0" err="1" smtClean="0"/>
              <a:t>Prontosan</a:t>
            </a:r>
            <a:r>
              <a:rPr lang="es-ES_tradnl" dirty="0" smtClean="0"/>
              <a:t>) </a:t>
            </a:r>
            <a:r>
              <a:rPr lang="es-ES_tradnl" dirty="0"/>
              <a:t>otra vez unos minutos y </a:t>
            </a:r>
            <a:r>
              <a:rPr lang="es-ES_tradnl" dirty="0" smtClean="0"/>
              <a:t>secar bien.</a:t>
            </a:r>
            <a:endParaRPr lang="es-ES_tradnl" dirty="0"/>
          </a:p>
          <a:p>
            <a:pPr algn="just"/>
            <a:r>
              <a:rPr lang="es-ES_tradnl" dirty="0"/>
              <a:t>A continuación </a:t>
            </a:r>
            <a:r>
              <a:rPr lang="es-ES_tradnl" dirty="0" smtClean="0"/>
              <a:t>aplicar el tratamiento elegido </a:t>
            </a:r>
          </a:p>
          <a:p>
            <a:pPr algn="just"/>
            <a:r>
              <a:rPr lang="es-ES" dirty="0" smtClean="0"/>
              <a:t>P</a:t>
            </a:r>
            <a:r>
              <a:rPr lang="es-ES_tradnl" dirty="0" smtClean="0"/>
              <a:t>ara finalizar colocación del apósito, vendaje compresivo, media</a:t>
            </a:r>
            <a:r>
              <a:rPr lang="es-ES" dirty="0" smtClean="0"/>
              <a:t>… elegido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7312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Que vi diferente en la cura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s-ES" dirty="0" smtClean="0"/>
              <a:t>La cura es la misma, lo que difiere un poco:</a:t>
            </a:r>
          </a:p>
          <a:p>
            <a:pPr marL="114300" indent="0">
              <a:buNone/>
            </a:pPr>
            <a:endParaRPr lang="es-ES" dirty="0"/>
          </a:p>
          <a:p>
            <a:pPr algn="just"/>
            <a:r>
              <a:rPr lang="es-ES" dirty="0" smtClean="0"/>
              <a:t>Mucho más tiempo por paciente (una hora suele ser lo habitual), siempre paño estéril, desbridamiento muy a fondo…</a:t>
            </a:r>
          </a:p>
          <a:p>
            <a:pPr algn="just"/>
            <a:endParaRPr lang="es-ES" dirty="0"/>
          </a:p>
          <a:p>
            <a:pPr algn="just"/>
            <a:r>
              <a:rPr lang="es-ES" dirty="0" smtClean="0"/>
              <a:t>Mayor disponibilidad de recursos (si se necesita consulta médica al momento, cultivos a cada paciente…)</a:t>
            </a:r>
          </a:p>
          <a:p>
            <a:pPr algn="just"/>
            <a:endParaRPr lang="es-ES" dirty="0"/>
          </a:p>
          <a:p>
            <a:pPr algn="just"/>
            <a:r>
              <a:rPr lang="es-ES" dirty="0" smtClean="0"/>
              <a:t>Más variedad de productos (apósitos, productos</a:t>
            </a:r>
            <a:r>
              <a:rPr lang="es-ES" dirty="0" smtClean="0"/>
              <a:t>…)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64270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Desbridamiento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199" y="1792255"/>
            <a:ext cx="5088577" cy="4406664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114300" indent="0" algn="just">
              <a:buNone/>
            </a:pPr>
            <a:r>
              <a:rPr lang="es-ES" sz="3800" dirty="0"/>
              <a:t>Fundamental DESBRIDAR</a:t>
            </a:r>
            <a:r>
              <a:rPr lang="es-ES" sz="3800" dirty="0" smtClean="0"/>
              <a:t>!!</a:t>
            </a:r>
          </a:p>
          <a:p>
            <a:pPr marL="114300" indent="0" algn="just">
              <a:buNone/>
            </a:pPr>
            <a:endParaRPr lang="es-ES" sz="3800" dirty="0" smtClean="0"/>
          </a:p>
          <a:p>
            <a:pPr algn="just"/>
            <a:r>
              <a:rPr lang="es-ES" sz="3400" dirty="0" smtClean="0"/>
              <a:t>Es </a:t>
            </a:r>
            <a:r>
              <a:rPr lang="es-ES" sz="3400" dirty="0"/>
              <a:t>de los pasos más importantes, eliminamos tejido desvitalizado, eliminamos bacterias y el producto que aplicamos llegará a donde </a:t>
            </a:r>
            <a:r>
              <a:rPr lang="es-ES" sz="3400" dirty="0" smtClean="0"/>
              <a:t>queremos</a:t>
            </a:r>
          </a:p>
          <a:p>
            <a:pPr algn="just"/>
            <a:endParaRPr lang="es-ES" sz="3400" dirty="0" smtClean="0"/>
          </a:p>
          <a:p>
            <a:pPr algn="just"/>
            <a:r>
              <a:rPr lang="es-ES" sz="3400" dirty="0" smtClean="0"/>
              <a:t>Desbridamiento con bisturí. En algunos casos se derivan para hacer en quirófano</a:t>
            </a:r>
            <a:endParaRPr lang="es-ES" sz="3400" dirty="0"/>
          </a:p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491" y="2493820"/>
            <a:ext cx="2196709" cy="224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42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PROTECCIÓN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199" y="1498601"/>
            <a:ext cx="3354586" cy="509220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14300" indent="0" algn="just">
              <a:buNone/>
            </a:pPr>
            <a:r>
              <a:rPr lang="es-ES" dirty="0"/>
              <a:t>Muy importante, como la mayoría son heridas muy exudativas, hay que proteger la piel </a:t>
            </a:r>
            <a:r>
              <a:rPr lang="es-ES" dirty="0" err="1"/>
              <a:t>perilesional</a:t>
            </a:r>
            <a:r>
              <a:rPr lang="es-ES" dirty="0"/>
              <a:t>. </a:t>
            </a:r>
            <a:endParaRPr lang="es-ES" dirty="0" smtClean="0"/>
          </a:p>
          <a:p>
            <a:pPr marL="114300" indent="0" algn="just">
              <a:buNone/>
            </a:pPr>
            <a:endParaRPr lang="es-ES" dirty="0" smtClean="0"/>
          </a:p>
          <a:p>
            <a:pPr marL="114300" indent="0" algn="just">
              <a:buNone/>
            </a:pPr>
            <a:r>
              <a:rPr lang="es-ES" dirty="0" smtClean="0"/>
              <a:t>Usan </a:t>
            </a:r>
            <a:r>
              <a:rPr lang="es-ES" dirty="0"/>
              <a:t>cremas barreras, que se retiran con aceite de almendras y también en spray (más para las terapias de vacío, ya que no se puede aplicar en crema.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740" y="193675"/>
            <a:ext cx="2151873" cy="323802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4904" y="3744935"/>
            <a:ext cx="2655887" cy="1778826"/>
          </a:xfrm>
          <a:prstGeom prst="rect">
            <a:avLst/>
          </a:prstGeom>
        </p:spPr>
      </p:pic>
      <p:pic>
        <p:nvPicPr>
          <p:cNvPr id="6" name="Imagen 5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0372" y="2406422"/>
            <a:ext cx="2003838" cy="236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424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Sobre la plata: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114300" indent="0" algn="just">
              <a:buNone/>
            </a:pPr>
            <a:r>
              <a:rPr lang="es-ES" dirty="0" smtClean="0"/>
              <a:t>Ll</a:t>
            </a:r>
            <a:r>
              <a:rPr lang="es-ES" dirty="0" smtClean="0"/>
              <a:t>amativo </a:t>
            </a:r>
            <a:r>
              <a:rPr lang="es-ES" dirty="0"/>
              <a:t>el gran </a:t>
            </a:r>
            <a:r>
              <a:rPr lang="es-ES" dirty="0" smtClean="0"/>
              <a:t>número de pacientes que presentan </a:t>
            </a:r>
            <a:r>
              <a:rPr lang="es-ES" dirty="0"/>
              <a:t>intolerancia a los apósitos o compuestos con </a:t>
            </a:r>
            <a:r>
              <a:rPr lang="es-ES" dirty="0" smtClean="0"/>
              <a:t>plata</a:t>
            </a:r>
            <a:r>
              <a:rPr lang="es-ES" dirty="0" smtClean="0"/>
              <a:t>, sobretodo porque al tener heridas de muy larga evoluci</a:t>
            </a:r>
            <a:r>
              <a:rPr lang="es-ES" dirty="0" smtClean="0"/>
              <a:t>ón han probado muchos tratamientos y demasiado prolongados</a:t>
            </a:r>
            <a:endParaRPr lang="es-ES" dirty="0"/>
          </a:p>
          <a:p>
            <a:pPr algn="just"/>
            <a:endParaRPr lang="es-ES" dirty="0"/>
          </a:p>
          <a:p>
            <a:pPr marL="114300" indent="0" algn="just">
              <a:buNone/>
            </a:pPr>
            <a:r>
              <a:rPr lang="es-ES" dirty="0"/>
              <a:t>Tener en cuenta:</a:t>
            </a:r>
          </a:p>
          <a:p>
            <a:pPr algn="just"/>
            <a:r>
              <a:rPr lang="es-ES" dirty="0"/>
              <a:t>La utilización de la plata tiene que ser temporal (no más de 15 días)</a:t>
            </a:r>
          </a:p>
          <a:p>
            <a:pPr algn="just"/>
            <a:r>
              <a:rPr lang="es-ES" dirty="0"/>
              <a:t>Siempre justificada en el tipo de herida (que esté infectada o  presente alto riesgo de </a:t>
            </a:r>
            <a:r>
              <a:rPr lang="es-ES" dirty="0" err="1"/>
              <a:t>infeccion</a:t>
            </a:r>
            <a:r>
              <a:rPr lang="es-ES" dirty="0"/>
              <a:t>, heridas grandes</a:t>
            </a:r>
            <a:r>
              <a:rPr lang="es-ES" dirty="0" smtClean="0"/>
              <a:t>...)</a:t>
            </a:r>
          </a:p>
          <a:p>
            <a:pPr algn="just"/>
            <a:r>
              <a:rPr lang="es-ES" dirty="0" smtClean="0"/>
              <a:t>El </a:t>
            </a:r>
            <a:r>
              <a:rPr lang="es-ES" dirty="0" err="1" smtClean="0"/>
              <a:t>Prontosan</a:t>
            </a:r>
            <a:r>
              <a:rPr lang="es-ES" dirty="0" smtClean="0"/>
              <a:t> inactiva la plata, por lo tanto o no usar, o lavar con abundante SSF antes de aplicar la plata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8436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FACTORES DE CRECIMIENTO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es-ES_tradnl" dirty="0" smtClean="0"/>
          </a:p>
          <a:p>
            <a:pPr marL="114300" indent="0">
              <a:buNone/>
            </a:pPr>
            <a:r>
              <a:rPr lang="es-ES_tradnl" dirty="0" smtClean="0"/>
              <a:t>Aceleran </a:t>
            </a:r>
            <a:r>
              <a:rPr lang="es-ES_tradnl" dirty="0"/>
              <a:t>el proceso de </a:t>
            </a:r>
            <a:r>
              <a:rPr lang="es-ES_tradnl" dirty="0" err="1" smtClean="0"/>
              <a:t>cicatrizaci</a:t>
            </a:r>
            <a:r>
              <a:rPr lang="es-ES" dirty="0" err="1" smtClean="0"/>
              <a:t>ó</a:t>
            </a:r>
            <a:r>
              <a:rPr lang="es-ES_tradnl" dirty="0" smtClean="0"/>
              <a:t>n </a:t>
            </a:r>
            <a:r>
              <a:rPr lang="es-ES_tradnl" dirty="0"/>
              <a:t>y </a:t>
            </a:r>
            <a:r>
              <a:rPr lang="es-ES_tradnl" dirty="0" err="1"/>
              <a:t>regeneración</a:t>
            </a:r>
            <a:r>
              <a:rPr lang="es-ES_tradnl" dirty="0"/>
              <a:t> tisular y </a:t>
            </a:r>
            <a:r>
              <a:rPr lang="es-ES_tradnl" dirty="0" smtClean="0"/>
              <a:t>reducen </a:t>
            </a:r>
            <a:r>
              <a:rPr lang="es-ES_tradnl" dirty="0"/>
              <a:t>tanto la </a:t>
            </a:r>
            <a:r>
              <a:rPr lang="es-ES_tradnl" dirty="0" err="1"/>
              <a:t>inflamación</a:t>
            </a:r>
            <a:r>
              <a:rPr lang="es-ES_tradnl" dirty="0"/>
              <a:t> como el riesgo de </a:t>
            </a:r>
            <a:r>
              <a:rPr lang="es-ES_tradnl" dirty="0" err="1" smtClean="0"/>
              <a:t>infección</a:t>
            </a:r>
            <a:r>
              <a:rPr lang="es-ES_tradnl" dirty="0" smtClean="0"/>
              <a:t>.</a:t>
            </a:r>
          </a:p>
          <a:p>
            <a:pPr marL="114300" indent="0">
              <a:buNone/>
            </a:pPr>
            <a:endParaRPr lang="es-ES_tradnl" dirty="0" smtClean="0"/>
          </a:p>
          <a:p>
            <a:pPr marL="114300" indent="0">
              <a:buNone/>
            </a:pPr>
            <a:r>
              <a:rPr lang="es-ES_tradnl" dirty="0" err="1" smtClean="0"/>
              <a:t>Heter</a:t>
            </a:r>
            <a:r>
              <a:rPr lang="es-ES" dirty="0" err="1" smtClean="0"/>
              <a:t>ólogos</a:t>
            </a:r>
            <a:endParaRPr lang="es-ES" dirty="0" smtClean="0"/>
          </a:p>
          <a:p>
            <a:pPr marL="114300" indent="0">
              <a:buNone/>
            </a:pPr>
            <a:endParaRPr lang="es-ES_tradnl" dirty="0"/>
          </a:p>
          <a:p>
            <a:pPr marL="114300" indent="0">
              <a:buNone/>
            </a:pPr>
            <a:r>
              <a:rPr lang="es-ES_tradnl" dirty="0" smtClean="0"/>
              <a:t>Alto coste para el paciente (no </a:t>
            </a:r>
            <a:r>
              <a:rPr lang="es-ES_tradnl" dirty="0" err="1" smtClean="0"/>
              <a:t>est</a:t>
            </a:r>
            <a:r>
              <a:rPr lang="es-ES" dirty="0" err="1" smtClean="0"/>
              <a:t>án</a:t>
            </a:r>
            <a:r>
              <a:rPr lang="es-ES" dirty="0" smtClean="0"/>
              <a:t> financiados)</a:t>
            </a:r>
          </a:p>
          <a:p>
            <a:pPr marL="114300" indent="0">
              <a:buNone/>
            </a:pPr>
            <a:endParaRPr lang="es-ES" dirty="0"/>
          </a:p>
          <a:p>
            <a:pPr marL="114300" indent="0">
              <a:buNone/>
            </a:pPr>
            <a:r>
              <a:rPr lang="es-ES" dirty="0" smtClean="0"/>
              <a:t>Duración </a:t>
            </a:r>
            <a:r>
              <a:rPr lang="es-ES" dirty="0" smtClean="0"/>
              <a:t>corta del producto</a:t>
            </a:r>
            <a:endParaRPr lang="es-ES_tradnl" dirty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515053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782266"/>
          </a:xfrm>
        </p:spPr>
        <p:txBody>
          <a:bodyPr/>
          <a:lstStyle/>
          <a:p>
            <a:r>
              <a:rPr lang="es-ES_tradnl" dirty="0" err="1" smtClean="0"/>
              <a:t>Cutimed</a:t>
            </a:r>
            <a:r>
              <a:rPr lang="es-ES_tradnl" dirty="0" smtClean="0"/>
              <a:t> </a:t>
            </a:r>
            <a:r>
              <a:rPr lang="es-ES_tradnl" dirty="0" err="1" smtClean="0"/>
              <a:t>Sorbact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25631" y="1056904"/>
            <a:ext cx="7851569" cy="5605153"/>
          </a:xfrm>
        </p:spPr>
        <p:txBody>
          <a:bodyPr>
            <a:normAutofit fontScale="62500" lnSpcReduction="20000"/>
          </a:bodyPr>
          <a:lstStyle/>
          <a:p>
            <a:pPr marL="114300" indent="0" algn="just">
              <a:buNone/>
            </a:pPr>
            <a:r>
              <a:rPr lang="es-ES_tradnl" sz="3100" dirty="0" err="1" smtClean="0"/>
              <a:t>Est</a:t>
            </a:r>
            <a:r>
              <a:rPr lang="es-ES" sz="3100" dirty="0" smtClean="0"/>
              <a:t>á </a:t>
            </a:r>
            <a:r>
              <a:rPr lang="es-ES_tradnl" sz="3100" dirty="0" smtClean="0"/>
              <a:t>pensado </a:t>
            </a:r>
            <a:r>
              <a:rPr lang="es-ES_tradnl" sz="3100" dirty="0"/>
              <a:t>para la adherencia efectiva y la </a:t>
            </a:r>
            <a:r>
              <a:rPr lang="es-ES_tradnl" sz="3100" dirty="0" err="1"/>
              <a:t>eliminación</a:t>
            </a:r>
            <a:r>
              <a:rPr lang="es-ES_tradnl" sz="3100" dirty="0"/>
              <a:t> de bacterias y otros microorganismos de heridas exudativas, contaminadas, colonizadas o infectadas. Los </a:t>
            </a:r>
            <a:r>
              <a:rPr lang="es-ES_tradnl" sz="3100" dirty="0" err="1"/>
              <a:t>apósitos</a:t>
            </a:r>
            <a:r>
              <a:rPr lang="es-ES_tradnl" sz="3100" dirty="0"/>
              <a:t> </a:t>
            </a:r>
            <a:r>
              <a:rPr lang="es-ES_tradnl" sz="3100" dirty="0" err="1"/>
              <a:t>están</a:t>
            </a:r>
            <a:r>
              <a:rPr lang="es-ES_tradnl" sz="3100" dirty="0"/>
              <a:t> compuestos de un tejido revestido con cloruro de </a:t>
            </a:r>
            <a:r>
              <a:rPr lang="es-ES_tradnl" sz="3100" dirty="0" err="1"/>
              <a:t>diaquilcarbamilo</a:t>
            </a:r>
            <a:r>
              <a:rPr lang="es-ES_tradnl" sz="3100" dirty="0"/>
              <a:t> (DACC, una sustancia fuertemente </a:t>
            </a:r>
            <a:r>
              <a:rPr lang="es-ES_tradnl" sz="3100" dirty="0" err="1"/>
              <a:t>hidrófoba</a:t>
            </a:r>
            <a:r>
              <a:rPr lang="es-ES_tradnl" sz="3100" dirty="0"/>
              <a:t>), que permite una </a:t>
            </a:r>
            <a:r>
              <a:rPr lang="es-ES_tradnl" sz="3100" dirty="0" err="1"/>
              <a:t>adhesión</a:t>
            </a:r>
            <a:r>
              <a:rPr lang="es-ES_tradnl" sz="3100" dirty="0"/>
              <a:t> </a:t>
            </a:r>
            <a:r>
              <a:rPr lang="es-ES_tradnl" sz="3100" dirty="0" err="1"/>
              <a:t>rápida</a:t>
            </a:r>
            <a:r>
              <a:rPr lang="es-ES_tradnl" sz="3100" dirty="0"/>
              <a:t> y efectiva de los microorganismos. </a:t>
            </a:r>
            <a:endParaRPr lang="es-ES_tradnl" sz="3100" dirty="0"/>
          </a:p>
          <a:p>
            <a:pPr marL="114300" indent="0">
              <a:buNone/>
            </a:pPr>
            <a:endParaRPr lang="es-ES_tradnl" sz="2600" b="1" dirty="0"/>
          </a:p>
          <a:p>
            <a:pPr marL="114300" indent="0">
              <a:buNone/>
            </a:pPr>
            <a:r>
              <a:rPr lang="es-ES_tradnl" sz="3400" dirty="0" err="1" smtClean="0"/>
              <a:t>Cutimed</a:t>
            </a:r>
            <a:r>
              <a:rPr lang="es-ES_tradnl" sz="3400" dirty="0"/>
              <a:t>® </a:t>
            </a:r>
            <a:r>
              <a:rPr lang="es-ES_tradnl" sz="3400" dirty="0" err="1"/>
              <a:t>Sorbact</a:t>
            </a:r>
            <a:r>
              <a:rPr lang="es-ES_tradnl" sz="3400" dirty="0"/>
              <a:t>® puede utilizarse para el tratamiento de cualquier tipo de herida contaminada, colonizada o infectada en todo tipo de </a:t>
            </a:r>
            <a:r>
              <a:rPr lang="es-ES_tradnl" sz="3400" dirty="0" err="1"/>
              <a:t>curación</a:t>
            </a:r>
            <a:r>
              <a:rPr lang="es-ES_tradnl" sz="3400" dirty="0"/>
              <a:t>, como por ejemplo en:</a:t>
            </a:r>
            <a:br>
              <a:rPr lang="es-ES_tradnl" sz="3400" dirty="0"/>
            </a:br>
            <a:r>
              <a:rPr lang="es-ES_tradnl" sz="3400" dirty="0"/>
              <a:t>- heridas </a:t>
            </a:r>
            <a:r>
              <a:rPr lang="es-ES_tradnl" sz="3400" dirty="0" err="1"/>
              <a:t>crónicas</a:t>
            </a:r>
            <a:r>
              <a:rPr lang="es-ES_tradnl" sz="3400" dirty="0"/>
              <a:t> como </a:t>
            </a:r>
            <a:r>
              <a:rPr lang="es-ES_tradnl" sz="3400" dirty="0" err="1"/>
              <a:t>úlceras</a:t>
            </a:r>
            <a:r>
              <a:rPr lang="es-ES_tradnl" sz="3400" dirty="0"/>
              <a:t> venosas, arteriales y </a:t>
            </a:r>
            <a:r>
              <a:rPr lang="es-ES_tradnl" sz="3400" dirty="0" err="1" smtClean="0"/>
              <a:t>diabéticas</a:t>
            </a:r>
            <a:r>
              <a:rPr lang="es-ES_tradnl" sz="3400" dirty="0" smtClean="0"/>
              <a:t>,   </a:t>
            </a:r>
            <a:r>
              <a:rPr lang="es-ES_tradnl" sz="3400" dirty="0" err="1" smtClean="0"/>
              <a:t>además</a:t>
            </a:r>
            <a:r>
              <a:rPr lang="es-ES_tradnl" sz="3400" dirty="0" smtClean="0"/>
              <a:t> </a:t>
            </a:r>
            <a:r>
              <a:rPr lang="es-ES_tradnl" sz="3400" dirty="0"/>
              <a:t>de </a:t>
            </a:r>
            <a:r>
              <a:rPr lang="es-ES_tradnl" sz="3400" dirty="0" err="1"/>
              <a:t>úlceras</a:t>
            </a:r>
            <a:r>
              <a:rPr lang="es-ES_tradnl" sz="3400" dirty="0"/>
              <a:t> por </a:t>
            </a:r>
            <a:r>
              <a:rPr lang="es-ES_tradnl" sz="3400" dirty="0" err="1"/>
              <a:t>decúbito</a:t>
            </a:r>
            <a:r>
              <a:rPr lang="es-ES_tradnl" sz="3400" dirty="0"/>
              <a:t>.</a:t>
            </a:r>
            <a:br>
              <a:rPr lang="es-ES_tradnl" sz="3400" dirty="0"/>
            </a:br>
            <a:r>
              <a:rPr lang="es-ES_tradnl" sz="3400" dirty="0"/>
              <a:t>- heridas </a:t>
            </a:r>
            <a:r>
              <a:rPr lang="es-ES_tradnl" sz="3400" dirty="0" err="1"/>
              <a:t>después</a:t>
            </a:r>
            <a:r>
              <a:rPr lang="es-ES_tradnl" sz="3400" dirty="0"/>
              <a:t> de la </a:t>
            </a:r>
            <a:r>
              <a:rPr lang="es-ES_tradnl" sz="3400" dirty="0" err="1"/>
              <a:t>remoción</a:t>
            </a:r>
            <a:r>
              <a:rPr lang="es-ES_tradnl" sz="3400" dirty="0"/>
              <a:t> de </a:t>
            </a:r>
            <a:r>
              <a:rPr lang="es-ES_tradnl" sz="3400" dirty="0" err="1"/>
              <a:t>fístulas</a:t>
            </a:r>
            <a:r>
              <a:rPr lang="es-ES_tradnl" sz="3400" dirty="0"/>
              <a:t> y abscesos cavernosos.</a:t>
            </a:r>
            <a:br>
              <a:rPr lang="es-ES_tradnl" sz="3400" dirty="0"/>
            </a:br>
            <a:r>
              <a:rPr lang="es-ES_tradnl" sz="3400" dirty="0"/>
              <a:t>- dehiscencias de herida postoperatorias.</a:t>
            </a:r>
            <a:br>
              <a:rPr lang="es-ES_tradnl" sz="3400" dirty="0"/>
            </a:br>
            <a:r>
              <a:rPr lang="es-ES_tradnl" sz="3400" dirty="0"/>
              <a:t>- heridas </a:t>
            </a:r>
            <a:r>
              <a:rPr lang="es-ES_tradnl" sz="3400" dirty="0" err="1"/>
              <a:t>traumáticas</a:t>
            </a:r>
            <a:r>
              <a:rPr lang="es-ES_tradnl" sz="3400" dirty="0"/>
              <a:t>. </a:t>
            </a:r>
            <a:endParaRPr lang="es-ES_tradnl" sz="3400" dirty="0"/>
          </a:p>
          <a:p>
            <a:pPr marL="114300" indent="0" algn="just">
              <a:buNone/>
            </a:pPr>
            <a:endParaRPr lang="es-ES_tradnl" sz="3400" dirty="0" smtClean="0"/>
          </a:p>
          <a:p>
            <a:pPr marL="114300" indent="0" algn="just">
              <a:buNone/>
            </a:pPr>
            <a:r>
              <a:rPr lang="es-ES_tradnl" sz="3400" dirty="0" smtClean="0"/>
              <a:t>No </a:t>
            </a:r>
            <a:r>
              <a:rPr lang="es-ES_tradnl" sz="3400" dirty="0"/>
              <a:t>se conocen efectos secundarios ni riesgos de reacciones </a:t>
            </a:r>
            <a:r>
              <a:rPr lang="es-ES_tradnl" sz="3400" dirty="0" err="1"/>
              <a:t>citotóxicas</a:t>
            </a:r>
            <a:r>
              <a:rPr lang="es-ES_tradnl" sz="3400" dirty="0"/>
              <a:t>. Como el principio de </a:t>
            </a:r>
            <a:r>
              <a:rPr lang="es-ES_tradnl" sz="3400" dirty="0" err="1"/>
              <a:t>actuación</a:t>
            </a:r>
            <a:r>
              <a:rPr lang="es-ES_tradnl" sz="3400" dirty="0"/>
              <a:t> se basa en un efecto </a:t>
            </a:r>
            <a:r>
              <a:rPr lang="es-ES_tradnl" sz="3400" dirty="0" err="1"/>
              <a:t>físico</a:t>
            </a:r>
            <a:r>
              <a:rPr lang="es-ES_tradnl" sz="3400" dirty="0"/>
              <a:t>, tampoco existe peligro de que se produzca o se </a:t>
            </a:r>
            <a:r>
              <a:rPr lang="es-ES_tradnl" sz="3400" dirty="0" err="1"/>
              <a:t>acentúe</a:t>
            </a:r>
            <a:r>
              <a:rPr lang="es-ES_tradnl" sz="3400" dirty="0"/>
              <a:t> una resistencia de las bacterias ni de los hongos. </a:t>
            </a:r>
            <a:endParaRPr lang="es-ES_tradnl" sz="3400" dirty="0"/>
          </a:p>
        </p:txBody>
      </p:sp>
    </p:spTree>
    <p:extLst>
      <p:ext uri="{BB962C8B-B14F-4D97-AF65-F5344CB8AC3E}">
        <p14:creationId xmlns:p14="http://schemas.microsoft.com/office/powerpoint/2010/main" val="1774215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794141"/>
          </a:xfrm>
        </p:spPr>
        <p:txBody>
          <a:bodyPr/>
          <a:lstStyle/>
          <a:p>
            <a:r>
              <a:rPr lang="es-ES_tradnl" sz="4000" dirty="0" smtClean="0"/>
              <a:t> Gama </a:t>
            </a:r>
            <a:r>
              <a:rPr lang="es-ES_tradnl" sz="4000" dirty="0" err="1" smtClean="0"/>
              <a:t>Cutimed</a:t>
            </a:r>
            <a:r>
              <a:rPr lang="es-ES_tradnl" sz="4000" dirty="0" smtClean="0"/>
              <a:t> </a:t>
            </a:r>
            <a:r>
              <a:rPr lang="es-ES_tradnl" sz="4000" dirty="0" err="1" smtClean="0"/>
              <a:t>Sorbact</a:t>
            </a:r>
            <a:endParaRPr lang="es-ES_tradnl" sz="4000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2509" y="1175657"/>
            <a:ext cx="7493330" cy="5533901"/>
          </a:xfrm>
        </p:spPr>
      </p:pic>
    </p:spTree>
    <p:extLst>
      <p:ext uri="{BB962C8B-B14F-4D97-AF65-F5344CB8AC3E}">
        <p14:creationId xmlns:p14="http://schemas.microsoft.com/office/powerpoint/2010/main" val="16862627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IODOSORB: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114300" indent="0" algn="just">
              <a:buNone/>
            </a:pPr>
            <a:r>
              <a:rPr lang="es-ES" dirty="0">
                <a:solidFill>
                  <a:schemeClr val="tx2"/>
                </a:solidFill>
              </a:rPr>
              <a:t>P</a:t>
            </a:r>
            <a:r>
              <a:rPr lang="es-ES" dirty="0" smtClean="0">
                <a:solidFill>
                  <a:schemeClr val="tx2"/>
                </a:solidFill>
              </a:rPr>
              <a:t>roducto </a:t>
            </a:r>
            <a:r>
              <a:rPr lang="es-ES" dirty="0">
                <a:solidFill>
                  <a:schemeClr val="tx2"/>
                </a:solidFill>
              </a:rPr>
              <a:t>compuesto de cadexómero iodado para el tratamiento de heridas con esfacelo y/o tejido necrótico con signos </a:t>
            </a:r>
            <a:r>
              <a:rPr lang="es-ES" dirty="0" smtClean="0">
                <a:solidFill>
                  <a:schemeClr val="tx2"/>
                </a:solidFill>
              </a:rPr>
              <a:t>de infección</a:t>
            </a:r>
            <a:r>
              <a:rPr lang="es-ES" dirty="0" smtClean="0">
                <a:solidFill>
                  <a:schemeClr val="tx2"/>
                </a:solidFill>
              </a:rPr>
              <a:t>.   </a:t>
            </a:r>
          </a:p>
          <a:p>
            <a:pPr marL="114300" indent="0" algn="just">
              <a:buNone/>
            </a:pPr>
            <a:r>
              <a:rPr lang="es-ES" dirty="0">
                <a:solidFill>
                  <a:schemeClr val="tx2"/>
                </a:solidFill>
              </a:rPr>
              <a:t/>
            </a:r>
            <a:br>
              <a:rPr lang="es-ES" dirty="0">
                <a:solidFill>
                  <a:schemeClr val="tx2"/>
                </a:solidFill>
              </a:rPr>
            </a:br>
            <a:r>
              <a:rPr lang="es-ES" dirty="0">
                <a:solidFill>
                  <a:schemeClr val="tx2"/>
                </a:solidFill>
              </a:rPr>
              <a:t>IODOSORB* libera iodo de manera sostenida para el control y eliminación de microrganismos presentes en el lecho de la lesión.</a:t>
            </a:r>
          </a:p>
          <a:p>
            <a:endParaRPr lang="es-ES" dirty="0"/>
          </a:p>
        </p:txBody>
      </p:sp>
      <p:pic>
        <p:nvPicPr>
          <p:cNvPr id="4" name="Imagen 3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104" y="4257675"/>
            <a:ext cx="2799625" cy="214312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8229600" y="41088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391839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 smtClean="0"/>
              <a:t>Ap</a:t>
            </a:r>
            <a:r>
              <a:rPr lang="es-ES" dirty="0" err="1" smtClean="0"/>
              <a:t>ósitos</a:t>
            </a:r>
            <a:r>
              <a:rPr lang="es-ES" dirty="0" smtClean="0"/>
              <a:t> con Ibuprofeno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Liberan bajas dosis de ibuprofeno localmente</a:t>
            </a:r>
          </a:p>
          <a:p>
            <a:pPr marL="114300" indent="0">
              <a:buNone/>
            </a:pPr>
            <a:endParaRPr lang="es-ES_tradnl" dirty="0" smtClean="0"/>
          </a:p>
          <a:p>
            <a:r>
              <a:rPr lang="es-ES_tradnl" dirty="0" smtClean="0"/>
              <a:t>Control del dolor</a:t>
            </a:r>
          </a:p>
          <a:p>
            <a:endParaRPr lang="es-ES_tradnl" dirty="0"/>
          </a:p>
          <a:p>
            <a:r>
              <a:rPr lang="es-ES_tradnl" dirty="0" smtClean="0"/>
              <a:t>Efecto antiinflamatorio</a:t>
            </a:r>
            <a:endParaRPr lang="es-ES_tradn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0253" y="2787733"/>
            <a:ext cx="3476831" cy="3476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386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80010"/>
            <a:ext cx="7620000" cy="700645"/>
          </a:xfrm>
        </p:spPr>
        <p:txBody>
          <a:bodyPr/>
          <a:lstStyle/>
          <a:p>
            <a:r>
              <a:rPr lang="es-ES_tradnl" sz="4400" dirty="0" smtClean="0"/>
              <a:t>TIPOS DE CURAS ACTUALIDAD:</a:t>
            </a:r>
            <a:endParaRPr lang="es-ES_tradnl" sz="4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_tradnl" dirty="0" smtClean="0"/>
              <a:t>CURA SECA O TRADICIONAL : consiste en limpiar la herida y aplicar antis</a:t>
            </a:r>
            <a:r>
              <a:rPr lang="es-ES" dirty="0" err="1" smtClean="0"/>
              <a:t>épticos</a:t>
            </a:r>
            <a:r>
              <a:rPr lang="es-ES" dirty="0" smtClean="0"/>
              <a:t>, cubrir. Curación pasiva</a:t>
            </a:r>
          </a:p>
          <a:p>
            <a:pPr algn="just"/>
            <a:endParaRPr lang="es-ES" dirty="0"/>
          </a:p>
          <a:p>
            <a:pPr algn="just"/>
            <a:r>
              <a:rPr lang="es-ES" dirty="0" smtClean="0"/>
              <a:t>CURA HÚMEDA: con apósitos que mantienen un ambiente húmedo en la herida e interactúan con ella. Son estériles, </a:t>
            </a:r>
            <a:r>
              <a:rPr lang="es-ES" dirty="0" err="1" smtClean="0"/>
              <a:t>absorventes</a:t>
            </a:r>
            <a:r>
              <a:rPr lang="es-ES" dirty="0" smtClean="0"/>
              <a:t>, protegen de la infección, reducen dolor y olor, fáciles de aplicar y no necesitan cambio diario. </a:t>
            </a:r>
            <a:r>
              <a:rPr lang="es-ES" dirty="0" err="1" smtClean="0"/>
              <a:t>Ej</a:t>
            </a:r>
            <a:r>
              <a:rPr lang="es-ES" dirty="0" smtClean="0"/>
              <a:t>: </a:t>
            </a:r>
            <a:r>
              <a:rPr lang="es-ES" dirty="0" err="1" smtClean="0"/>
              <a:t>hidrocoloides</a:t>
            </a:r>
            <a:r>
              <a:rPr lang="es-ES" dirty="0" smtClean="0"/>
              <a:t>, hidrogeles, </a:t>
            </a:r>
            <a:r>
              <a:rPr lang="es-ES" dirty="0" err="1" smtClean="0"/>
              <a:t>alginatos</a:t>
            </a:r>
            <a:r>
              <a:rPr lang="es-ES" dirty="0" smtClean="0"/>
              <a:t>…</a:t>
            </a:r>
          </a:p>
          <a:p>
            <a:endParaRPr lang="es-ES" dirty="0"/>
          </a:p>
          <a:p>
            <a:r>
              <a:rPr lang="es-ES_tradnl" dirty="0" smtClean="0"/>
              <a:t>Terapias de presi</a:t>
            </a:r>
            <a:r>
              <a:rPr lang="es-ES" dirty="0" err="1" smtClean="0"/>
              <a:t>ón</a:t>
            </a:r>
            <a:r>
              <a:rPr lang="es-ES" dirty="0" smtClean="0"/>
              <a:t> negativa (TPN) o cicatrización asistida al vacío (VAC)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1011549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Mi gran descubrimiento allí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es-ES_tradnl" sz="2800" b="1" dirty="0" smtClean="0"/>
              <a:t>La </a:t>
            </a:r>
            <a:r>
              <a:rPr lang="es-ES_tradnl" sz="2800" b="1" dirty="0"/>
              <a:t>terapia de presión negativa </a:t>
            </a:r>
            <a:r>
              <a:rPr lang="es-ES_tradnl" sz="2800" dirty="0"/>
              <a:t>acelera la cicatrización de heridas complejas agudas, fracturas abiertas, úlceras de decúbito, defectos en pacientes con escaso potencial de reparación y en todas aquellas lesiones que no responden a terapéuticas convencionales. </a:t>
            </a:r>
            <a:endParaRPr lang="es-ES_tradnl" sz="2800" dirty="0" smtClean="0"/>
          </a:p>
          <a:p>
            <a:pPr marL="114300" indent="0" algn="just">
              <a:buNone/>
            </a:pPr>
            <a:endParaRPr lang="es-ES_tradnl" sz="2800" baseline="30000" dirty="0"/>
          </a:p>
          <a:p>
            <a:pPr marL="114300" indent="0" algn="just">
              <a:buNone/>
            </a:pPr>
            <a:r>
              <a:rPr lang="es-ES_tradnl" sz="2800" dirty="0" smtClean="0"/>
              <a:t>Se </a:t>
            </a:r>
            <a:r>
              <a:rPr lang="es-ES_tradnl" sz="2800" dirty="0"/>
              <a:t>trata de un método no invasivo, que utiliza la aplicación de vacío sobre la lesión para favorecer su curación.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4938128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59645"/>
            <a:ext cx="7620000" cy="1143000"/>
          </a:xfrm>
        </p:spPr>
        <p:txBody>
          <a:bodyPr/>
          <a:lstStyle/>
          <a:p>
            <a:r>
              <a:rPr lang="es-ES_tradnl" dirty="0" smtClean="0"/>
              <a:t>Beneficios TPN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560637"/>
            <a:ext cx="7620000" cy="4042043"/>
          </a:xfrm>
        </p:spPr>
        <p:txBody>
          <a:bodyPr>
            <a:normAutofit/>
          </a:bodyPr>
          <a:lstStyle/>
          <a:p>
            <a:pPr algn="just"/>
            <a:r>
              <a:rPr lang="es-ES_tradnl" dirty="0" smtClean="0"/>
              <a:t>Aumento </a:t>
            </a:r>
            <a:r>
              <a:rPr lang="es-ES_tradnl" dirty="0"/>
              <a:t>del flujo sanguíneo local.</a:t>
            </a:r>
          </a:p>
          <a:p>
            <a:pPr algn="just"/>
            <a:r>
              <a:rPr lang="es-ES_tradnl" dirty="0" smtClean="0"/>
              <a:t>Reducción del edema.</a:t>
            </a:r>
          </a:p>
          <a:p>
            <a:pPr algn="just"/>
            <a:r>
              <a:rPr lang="es-ES_tradnl" dirty="0" smtClean="0"/>
              <a:t>Estimulación </a:t>
            </a:r>
            <a:r>
              <a:rPr lang="es-ES_tradnl" dirty="0"/>
              <a:t>de la formación de tejido de granulación.</a:t>
            </a:r>
          </a:p>
          <a:p>
            <a:pPr algn="just"/>
            <a:r>
              <a:rPr lang="es-ES_tradnl" dirty="0" smtClean="0"/>
              <a:t>Estimulación </a:t>
            </a:r>
            <a:r>
              <a:rPr lang="es-ES_tradnl" dirty="0"/>
              <a:t>de la proliferación celular.</a:t>
            </a:r>
          </a:p>
          <a:p>
            <a:pPr algn="just"/>
            <a:r>
              <a:rPr lang="es-ES_tradnl" dirty="0" smtClean="0"/>
              <a:t>Eliminación </a:t>
            </a:r>
            <a:r>
              <a:rPr lang="es-ES_tradnl" dirty="0"/>
              <a:t>de inhibidores solubles de la cicatrización de la herida.</a:t>
            </a:r>
          </a:p>
          <a:p>
            <a:pPr algn="just"/>
            <a:r>
              <a:rPr lang="es-ES_tradnl" dirty="0" smtClean="0"/>
              <a:t>Reducción </a:t>
            </a:r>
            <a:r>
              <a:rPr lang="es-ES_tradnl" dirty="0"/>
              <a:t>de la carga bacteriana.</a:t>
            </a:r>
          </a:p>
          <a:p>
            <a:pPr algn="just"/>
            <a:r>
              <a:rPr lang="es-ES_tradnl" dirty="0" smtClean="0"/>
              <a:t>Acercamiento </a:t>
            </a:r>
            <a:r>
              <a:rPr lang="es-ES_tradnl" dirty="0"/>
              <a:t>de los bordes de la herida entre </a:t>
            </a:r>
            <a:r>
              <a:rPr lang="es-ES_tradnl" dirty="0" smtClean="0"/>
              <a:t>sí (contrae los bordes)</a:t>
            </a:r>
            <a:endParaRPr lang="es-ES_tradn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3966" y="395308"/>
            <a:ext cx="2903234" cy="216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827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TERAPIA VIVANO</a:t>
            </a:r>
            <a:endParaRPr lang="es-ES_tradnl" dirty="0"/>
          </a:p>
        </p:txBody>
      </p:sp>
      <p:pic>
        <p:nvPicPr>
          <p:cNvPr id="4" name="Marcador de contenido 3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3422" y="3662895"/>
            <a:ext cx="3736786" cy="2341839"/>
          </a:xfrm>
          <a:prstGeom prst="rect">
            <a:avLst/>
          </a:prstGeom>
        </p:spPr>
      </p:pic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3349" y="2153909"/>
            <a:ext cx="4496791" cy="245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152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contenido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771896"/>
            <a:ext cx="7620000" cy="56289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821456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2195430"/>
          </a:xfrm>
        </p:spPr>
        <p:txBody>
          <a:bodyPr/>
          <a:lstStyle/>
          <a:p>
            <a:pPr algn="just"/>
            <a:r>
              <a:rPr lang="es-ES_tradnl" sz="2000" dirty="0" smtClean="0"/>
              <a:t>La </a:t>
            </a:r>
            <a:r>
              <a:rPr lang="es-ES_tradnl" sz="2000" dirty="0"/>
              <a:t>herida o úlcera se rellena con una esponja estéril especial, </a:t>
            </a:r>
            <a:r>
              <a:rPr lang="es-ES_tradnl" sz="2000" dirty="0" smtClean="0"/>
              <a:t>adaptable, </a:t>
            </a:r>
            <a:r>
              <a:rPr lang="es-ES_tradnl" sz="2000" dirty="0"/>
              <a:t>que se hermetiza con un apósito impermeable y se conecta a una bomba de </a:t>
            </a:r>
            <a:r>
              <a:rPr lang="es-ES_tradnl" sz="2000" dirty="0" smtClean="0"/>
              <a:t>vacío.</a:t>
            </a:r>
            <a:br>
              <a:rPr lang="es-ES_tradnl" sz="2000" dirty="0" smtClean="0"/>
            </a:br>
            <a:r>
              <a:rPr lang="es-ES_tradnl" sz="2000" dirty="0" smtClean="0"/>
              <a:t/>
            </a:r>
            <a:br>
              <a:rPr lang="es-ES_tradnl" sz="2000" dirty="0" smtClean="0"/>
            </a:br>
            <a:r>
              <a:rPr lang="es-ES_tradnl" sz="2000" dirty="0" smtClean="0"/>
              <a:t> </a:t>
            </a:r>
            <a:r>
              <a:rPr lang="es-ES_tradnl" sz="2000" dirty="0"/>
              <a:t>El vacío ejercido dentro de una herida mejora </a:t>
            </a:r>
            <a:r>
              <a:rPr lang="es-ES_tradnl" sz="2000" dirty="0" smtClean="0"/>
              <a:t>sus </a:t>
            </a:r>
            <a:r>
              <a:rPr lang="es-ES_tradnl" sz="2000" dirty="0"/>
              <a:t>características generales y </a:t>
            </a:r>
            <a:r>
              <a:rPr lang="es-ES_tradnl" sz="2000" dirty="0" smtClean="0"/>
              <a:t>potencia el crecimiento de los tejidos de </a:t>
            </a:r>
            <a:r>
              <a:rPr lang="es-ES_tradnl" sz="2000" dirty="0" err="1" smtClean="0"/>
              <a:t>cicatrizaci</a:t>
            </a:r>
            <a:r>
              <a:rPr lang="es-ES" sz="2000" dirty="0" err="1" smtClean="0"/>
              <a:t>ón</a:t>
            </a:r>
            <a:r>
              <a:rPr lang="es-ES" sz="2000" dirty="0" smtClean="0"/>
              <a:t>.</a:t>
            </a:r>
            <a:endParaRPr lang="es-ES_tradnl" sz="2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470068"/>
            <a:ext cx="7620000" cy="3930732"/>
          </a:xfrm>
        </p:spPr>
        <p:txBody>
          <a:bodyPr/>
          <a:lstStyle/>
          <a:p>
            <a:pPr marL="114300" indent="0">
              <a:buNone/>
            </a:pPr>
            <a:endParaRPr lang="es-ES_tradnl" dirty="0"/>
          </a:p>
        </p:txBody>
      </p:sp>
      <p:pic>
        <p:nvPicPr>
          <p:cNvPr id="4" name="Marcador de contenido 5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904" y="2778826"/>
            <a:ext cx="5937662" cy="3483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7200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257" y="463138"/>
            <a:ext cx="8015844" cy="593766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4379" y="274638"/>
            <a:ext cx="8229600" cy="794141"/>
          </a:xfrm>
          <a:solidFill>
            <a:schemeClr val="bg1"/>
          </a:solidFill>
        </p:spPr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56744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479550"/>
          </a:xfrm>
        </p:spPr>
        <p:txBody>
          <a:bodyPr/>
          <a:lstStyle/>
          <a:p>
            <a:r>
              <a:rPr lang="es-ES" sz="2400" dirty="0" smtClean="0"/>
              <a:t>Suelen colocar  </a:t>
            </a:r>
            <a:r>
              <a:rPr lang="es-ES_tradnl" sz="2400" dirty="0" smtClean="0"/>
              <a:t>PHYSIOTULLE Ag entre la herida y la esponja</a:t>
            </a:r>
            <a:endParaRPr lang="es-ES" sz="2400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79169" y="1754188"/>
            <a:ext cx="3747219" cy="4430712"/>
          </a:xfrm>
        </p:spPr>
      </p:pic>
      <p:pic>
        <p:nvPicPr>
          <p:cNvPr id="5" name="Imagen 4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427" y="3749775"/>
            <a:ext cx="2743200" cy="1550504"/>
          </a:xfrm>
          <a:prstGeom prst="rect">
            <a:avLst/>
          </a:prstGeom>
        </p:spPr>
      </p:pic>
      <p:pic>
        <p:nvPicPr>
          <p:cNvPr id="6" name="Imagen 5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5212" y="1869183"/>
            <a:ext cx="1905000" cy="164782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57200" y="5348492"/>
            <a:ext cx="4934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Cambio del </a:t>
            </a:r>
            <a:r>
              <a:rPr lang="es-ES_tradnl" dirty="0" err="1" smtClean="0"/>
              <a:t>ap</a:t>
            </a:r>
            <a:r>
              <a:rPr lang="es-ES" dirty="0" err="1" smtClean="0"/>
              <a:t>ósito</a:t>
            </a:r>
            <a:r>
              <a:rPr lang="es-ES" dirty="0" smtClean="0"/>
              <a:t> en función de características y exudado de la herida.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0710179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TERAPIA PICO</a:t>
            </a:r>
            <a:endParaRPr lang="es-ES" dirty="0"/>
          </a:p>
        </p:txBody>
      </p:sp>
      <p:pic>
        <p:nvPicPr>
          <p:cNvPr id="4" name="Marcador de contenido 3" descr="Image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1" y="2125683"/>
            <a:ext cx="2943946" cy="2539283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1830356"/>
            <a:ext cx="3234236" cy="402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557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Marcador de contenido 3" descr="Image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1268" y="1080656"/>
            <a:ext cx="7370382" cy="4483636"/>
          </a:xfrm>
        </p:spPr>
      </p:pic>
      <p:sp>
        <p:nvSpPr>
          <p:cNvPr id="3" name="CuadroTexto 2"/>
          <p:cNvSpPr txBox="1"/>
          <p:nvPr/>
        </p:nvSpPr>
        <p:spPr>
          <a:xfrm>
            <a:off x="1039091" y="5751630"/>
            <a:ext cx="4322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 smtClean="0"/>
              <a:t>Cambio cada 7 d</a:t>
            </a:r>
            <a:r>
              <a:rPr lang="es-ES" sz="2000" dirty="0" err="1" smtClean="0"/>
              <a:t>ías</a:t>
            </a:r>
            <a:r>
              <a:rPr lang="es-ES" sz="2000" dirty="0" smtClean="0"/>
              <a:t> </a:t>
            </a:r>
            <a:endParaRPr lang="es-ES_tradnl" sz="2000" dirty="0"/>
          </a:p>
        </p:txBody>
      </p:sp>
    </p:spTree>
    <p:extLst>
      <p:ext uri="{BB962C8B-B14F-4D97-AF65-F5344CB8AC3E}">
        <p14:creationId xmlns:p14="http://schemas.microsoft.com/office/powerpoint/2010/main" val="17122272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Beneficios TPN: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733796"/>
            <a:ext cx="7620000" cy="4667003"/>
          </a:xfrm>
        </p:spPr>
        <p:txBody>
          <a:bodyPr/>
          <a:lstStyle/>
          <a:p>
            <a:r>
              <a:rPr lang="es-ES_tradnl" dirty="0" smtClean="0"/>
              <a:t>Produce </a:t>
            </a:r>
            <a:r>
              <a:rPr lang="es-ES_tradnl" dirty="0" err="1" smtClean="0"/>
              <a:t>cicatrizaci</a:t>
            </a:r>
            <a:r>
              <a:rPr lang="es-ES" dirty="0" err="1" smtClean="0"/>
              <a:t>ón</a:t>
            </a:r>
            <a:r>
              <a:rPr lang="es-ES" dirty="0" smtClean="0"/>
              <a:t> precoz</a:t>
            </a:r>
          </a:p>
          <a:p>
            <a:r>
              <a:rPr lang="es-ES" dirty="0" smtClean="0"/>
              <a:t>Precisa menor tiempo de cuidados por el personal de enfermería</a:t>
            </a:r>
          </a:p>
          <a:p>
            <a:r>
              <a:rPr lang="es-ES" dirty="0" smtClean="0"/>
              <a:t>Reduce la estancia hospitalaria</a:t>
            </a:r>
          </a:p>
          <a:p>
            <a:r>
              <a:rPr lang="es-ES" dirty="0" smtClean="0"/>
              <a:t>Produce una mejor recuperación del paciente</a:t>
            </a:r>
          </a:p>
          <a:p>
            <a:r>
              <a:rPr lang="es-ES" dirty="0" smtClean="0"/>
              <a:t>Supone menor riesgo de infección y posteriores complicaciones</a:t>
            </a:r>
          </a:p>
          <a:p>
            <a:r>
              <a:rPr lang="es-ES" dirty="0" smtClean="0"/>
              <a:t>Mejora la calidad asistencial</a:t>
            </a:r>
          </a:p>
          <a:p>
            <a:endParaRPr lang="es-ES" dirty="0"/>
          </a:p>
          <a:p>
            <a:pPr marL="114300" indent="0">
              <a:buNone/>
            </a:pPr>
            <a:r>
              <a:rPr lang="es-ES" dirty="0" smtClean="0"/>
              <a:t>Todas estas ventajas superan los costes de adquisición de las terapias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6467165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006433"/>
            <a:ext cx="7620000" cy="1143000"/>
          </a:xfrm>
        </p:spPr>
        <p:txBody>
          <a:bodyPr/>
          <a:lstStyle/>
          <a:p>
            <a:r>
              <a:rPr lang="es-ES_tradnl" sz="5400" dirty="0" smtClean="0"/>
              <a:t>Gracias por la </a:t>
            </a:r>
            <a:r>
              <a:rPr lang="es-ES_tradnl" sz="5400" dirty="0" err="1" smtClean="0"/>
              <a:t>atenci</a:t>
            </a:r>
            <a:r>
              <a:rPr lang="es-ES" sz="5400" dirty="0" err="1" smtClean="0"/>
              <a:t>ón</a:t>
            </a:r>
            <a:r>
              <a:rPr lang="es-ES" sz="5400" dirty="0" smtClean="0"/>
              <a:t>!!!</a:t>
            </a:r>
            <a:endParaRPr lang="es-ES_tradnl" sz="5400" dirty="0"/>
          </a:p>
        </p:txBody>
      </p:sp>
      <p:pic>
        <p:nvPicPr>
          <p:cNvPr id="5" name="Marcador de contenido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668" y="3621973"/>
            <a:ext cx="4676899" cy="2873829"/>
          </a:xfrm>
          <a:prstGeom prst="rect">
            <a:avLst/>
          </a:prstGeom>
        </p:spPr>
      </p:pic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457200" y="2553194"/>
            <a:ext cx="7321138" cy="3847605"/>
          </a:xfrm>
        </p:spPr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149551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yacencia">
  <a:themeElements>
    <a:clrScheme name="Adyacencia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yace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Adyacencia.thmx</Template>
  <TotalTime>236</TotalTime>
  <Words>1106</Words>
  <Application>Microsoft Macintosh PowerPoint</Application>
  <PresentationFormat>Presentación en pantalla (4:3)</PresentationFormat>
  <Paragraphs>138</Paragraphs>
  <Slides>28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3" baseType="lpstr">
      <vt:lpstr>Calibri</vt:lpstr>
      <vt:lpstr>Cambria</vt:lpstr>
      <vt:lpstr>Georgia</vt:lpstr>
      <vt:lpstr>Arial</vt:lpstr>
      <vt:lpstr>Adyacencia</vt:lpstr>
      <vt:lpstr>Mi paso por Heridas Crónicas    HUCA</vt:lpstr>
      <vt:lpstr>HERIDAS CRÓNICAS</vt:lpstr>
      <vt:lpstr>POR QUIEN ESTÁ FORMADA</vt:lpstr>
      <vt:lpstr>Dinámica de  trabajo</vt:lpstr>
      <vt:lpstr>Dinámica de trabajo</vt:lpstr>
      <vt:lpstr>En la 1ª visita:</vt:lpstr>
      <vt:lpstr>Pasos habituales en la cura</vt:lpstr>
      <vt:lpstr>Que vi diferente en la cura</vt:lpstr>
      <vt:lpstr>Desbridamiento</vt:lpstr>
      <vt:lpstr>PROTECCIÓN</vt:lpstr>
      <vt:lpstr>Sobre la plata:</vt:lpstr>
      <vt:lpstr>FACTORES DE CRECIMIENTO</vt:lpstr>
      <vt:lpstr>Cutimed Sorbact</vt:lpstr>
      <vt:lpstr> Gama Cutimed Sorbact</vt:lpstr>
      <vt:lpstr>IODOSORB:</vt:lpstr>
      <vt:lpstr>Apósitos con Ibuprofeno</vt:lpstr>
      <vt:lpstr>TIPOS DE CURAS ACTUALIDAD:</vt:lpstr>
      <vt:lpstr>Mi gran descubrimiento allí</vt:lpstr>
      <vt:lpstr>Beneficios TPN</vt:lpstr>
      <vt:lpstr>TERAPIA VIVANO</vt:lpstr>
      <vt:lpstr>Presentación de PowerPoint</vt:lpstr>
      <vt:lpstr>La herida o úlcera se rellena con una esponja estéril especial, adaptable, que se hermetiza con un apósito impermeable y se conecta a una bomba de vacío.   El vacío ejercido dentro de una herida mejora sus características generales y potencia el crecimiento de los tejidos de cicatrización.</vt:lpstr>
      <vt:lpstr>Presentación de PowerPoint</vt:lpstr>
      <vt:lpstr>Suelen colocar  PHYSIOTULLE Ag entre la herida y la esponja</vt:lpstr>
      <vt:lpstr>TERAPIA PICO</vt:lpstr>
      <vt:lpstr>Presentación de PowerPoint</vt:lpstr>
      <vt:lpstr>Beneficios TPN:</vt:lpstr>
      <vt:lpstr>Gracias por la atención!!!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 paso por: Heridas Crónicas   en el HUCA</dc:title>
  <dc:creator>USER</dc:creator>
  <cp:lastModifiedBy>maria alvarez fernández</cp:lastModifiedBy>
  <cp:revision>26</cp:revision>
  <dcterms:created xsi:type="dcterms:W3CDTF">2015-09-03T22:56:42Z</dcterms:created>
  <dcterms:modified xsi:type="dcterms:W3CDTF">2015-12-15T00:53:38Z</dcterms:modified>
</cp:coreProperties>
</file>