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sldIdLst>
    <p:sldId id="265" r:id="rId2"/>
    <p:sldId id="259" r:id="rId3"/>
    <p:sldId id="267" r:id="rId4"/>
    <p:sldId id="268" r:id="rId5"/>
    <p:sldId id="275" r:id="rId6"/>
    <p:sldId id="269" r:id="rId7"/>
    <p:sldId id="280" r:id="rId8"/>
    <p:sldId id="271" r:id="rId9"/>
    <p:sldId id="276" r:id="rId10"/>
    <p:sldId id="283" r:id="rId11"/>
    <p:sldId id="284" r:id="rId12"/>
    <p:sldId id="282" r:id="rId13"/>
    <p:sldId id="281" r:id="rId14"/>
    <p:sldId id="270" r:id="rId15"/>
    <p:sldId id="277" r:id="rId16"/>
    <p:sldId id="272" r:id="rId17"/>
    <p:sldId id="279" r:id="rId18"/>
    <p:sldId id="273" r:id="rId19"/>
    <p:sldId id="274" r:id="rId20"/>
    <p:sldId id="278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63" autoAdjust="0"/>
    <p:restoredTop sz="94674" autoAdjust="0"/>
  </p:normalViewPr>
  <p:slideViewPr>
    <p:cSldViewPr snapToGrid="0" snapToObjects="1">
      <p:cViewPr>
        <p:scale>
          <a:sx n="150" d="100"/>
          <a:sy n="150" d="100"/>
        </p:scale>
        <p:origin x="-80" y="20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06/04/16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06/04/16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27B613C-1AD7-49D3-885D-F654C5CDBAA6}" type="datetime1">
              <a:rPr lang="en-US" smtClean="0"/>
              <a:pPr/>
              <a:t>06/04/16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26193" y="1016000"/>
            <a:ext cx="7874000" cy="5293320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tx1"/>
                </a:solidFill>
                <a:effectLst/>
              </a:rPr>
              <a:t>Prácticas islámicas entre los moriscos:</a:t>
            </a:r>
            <a:r>
              <a:rPr lang="es-ES_tradnl" sz="2800" dirty="0">
                <a:solidFill>
                  <a:schemeClr val="tx1"/>
                </a:solidFill>
                <a:effectLst/>
              </a:rPr>
              <a:t/>
            </a:r>
            <a:br>
              <a:rPr lang="es-ES_tradnl" sz="2800" dirty="0">
                <a:solidFill>
                  <a:schemeClr val="tx1"/>
                </a:solidFill>
                <a:effectLst/>
              </a:rPr>
            </a:br>
            <a:r>
              <a:rPr lang="es-ES_tradnl" sz="2800" dirty="0">
                <a:solidFill>
                  <a:schemeClr val="tx1"/>
                </a:solidFill>
                <a:effectLst/>
              </a:rPr>
              <a:t>en torno a un relato del </a:t>
            </a:r>
            <a:r>
              <a:rPr lang="es-ES_tradnl" sz="2800" i="1" dirty="0" err="1">
                <a:solidFill>
                  <a:schemeClr val="tx1"/>
                </a:solidFill>
                <a:effectLst/>
              </a:rPr>
              <a:t>ḥaǧǧ</a:t>
            </a:r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  <a:t/>
            </a:r>
            <a:br>
              <a:rPr lang="es-ES" sz="28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</a:br>
            <a:r>
              <a:rPr lang="es-ES" sz="2800" dirty="0" smtClean="0">
                <a:solidFill>
                  <a:srgbClr val="FF0000"/>
                </a:solidFill>
                <a:latin typeface="Garabica" pitchFamily="2" charset="0"/>
              </a:rPr>
              <a:t/>
            </a:r>
            <a:br>
              <a:rPr lang="es-ES" sz="2800" dirty="0" smtClean="0">
                <a:solidFill>
                  <a:srgbClr val="FF0000"/>
                </a:solidFill>
                <a:latin typeface="Garabica" pitchFamily="2" charset="0"/>
              </a:rPr>
            </a:br>
            <a:r>
              <a:rPr lang="es-ES" sz="2000" cap="small" dirty="0">
                <a:solidFill>
                  <a:schemeClr val="tx1"/>
                </a:solidFill>
              </a:rPr>
              <a:t>Pablo Roza </a:t>
            </a:r>
            <a:r>
              <a:rPr lang="es-ES" sz="2000" cap="small" dirty="0" err="1">
                <a:solidFill>
                  <a:schemeClr val="tx1"/>
                </a:solidFill>
              </a:rPr>
              <a:t>Candás</a:t>
            </a:r>
            <a:r>
              <a:rPr lang="es-ES" sz="2000" dirty="0">
                <a:solidFill>
                  <a:schemeClr val="tx1"/>
                </a:solidFill>
              </a:rPr>
              <a:t/>
            </a:r>
            <a:br>
              <a:rPr lang="es-ES" sz="2000" dirty="0">
                <a:solidFill>
                  <a:schemeClr val="tx1"/>
                </a:solidFill>
              </a:rPr>
            </a:br>
            <a:r>
              <a:rPr lang="es-ES_tradnl" sz="1800" dirty="0">
                <a:solidFill>
                  <a:schemeClr val="tx1"/>
                </a:solidFill>
              </a:rPr>
              <a:t>SEAR - Oviedo / CERMOM - Paris</a:t>
            </a:r>
            <a:br>
              <a:rPr lang="es-ES_tradnl" sz="1800" dirty="0">
                <a:solidFill>
                  <a:schemeClr val="tx1"/>
                </a:solidFill>
              </a:rPr>
            </a:br>
            <a:r>
              <a:rPr lang="es-ES_tradnl" sz="3600" dirty="0">
                <a:solidFill>
                  <a:srgbClr val="FF0000"/>
                </a:solidFill>
              </a:rPr>
              <a:t/>
            </a:r>
            <a:br>
              <a:rPr lang="es-ES_tradnl" sz="3600" dirty="0">
                <a:solidFill>
                  <a:srgbClr val="FF0000"/>
                </a:solidFill>
              </a:rPr>
            </a:br>
            <a:r>
              <a:rPr lang="es-ES" sz="36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  <a:t/>
            </a:r>
            <a:br>
              <a:rPr lang="es-ES" sz="36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</a:br>
            <a:r>
              <a:rPr lang="es-ES" sz="36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  <a:t/>
            </a:r>
            <a:br>
              <a:rPr lang="es-ES" sz="3600" dirty="0" smtClean="0">
                <a:solidFill>
                  <a:schemeClr val="accent3">
                    <a:lumMod val="50000"/>
                  </a:schemeClr>
                </a:solidFill>
                <a:latin typeface="Garabica" pitchFamily="2" charset="0"/>
              </a:rPr>
            </a:br>
            <a:endParaRPr lang="es-ES" sz="1600" dirty="0">
              <a:solidFill>
                <a:schemeClr val="accent3">
                  <a:lumMod val="50000"/>
                </a:schemeClr>
              </a:solidFill>
              <a:latin typeface="Garabica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5013176"/>
            <a:ext cx="6400800" cy="1008112"/>
          </a:xfrm>
        </p:spPr>
        <p:txBody>
          <a:bodyPr>
            <a:normAutofit/>
          </a:bodyPr>
          <a:lstStyle/>
          <a:p>
            <a:endParaRPr lang="es-ES" sz="2400" i="1" dirty="0" smtClean="0">
              <a:solidFill>
                <a:schemeClr val="accent3">
                  <a:lumMod val="50000"/>
                </a:schemeClr>
              </a:solidFill>
              <a:latin typeface="Garabica" pitchFamily="2" charset="0"/>
            </a:endParaRPr>
          </a:p>
          <a:p>
            <a:endParaRPr lang="es-ES" sz="2000" dirty="0" smtClean="0">
              <a:solidFill>
                <a:schemeClr val="accent3">
                  <a:lumMod val="50000"/>
                </a:schemeClr>
              </a:solidFill>
              <a:latin typeface="GarabicaSC" pitchFamily="2" charset="0"/>
            </a:endParaRPr>
          </a:p>
          <a:p>
            <a:endParaRPr lang="es-ES" sz="2000" dirty="0" smtClean="0">
              <a:solidFill>
                <a:schemeClr val="accent3">
                  <a:lumMod val="50000"/>
                </a:schemeClr>
              </a:solidFill>
              <a:latin typeface="GarabicaSC" pitchFamily="2" charset="0"/>
            </a:endParaRPr>
          </a:p>
          <a:p>
            <a:endParaRPr lang="es-ES" sz="2000" dirty="0" smtClean="0">
              <a:solidFill>
                <a:schemeClr val="accent3">
                  <a:lumMod val="50000"/>
                </a:schemeClr>
              </a:solidFill>
              <a:latin typeface="GarabicaSC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949" r="75393" b="2916"/>
          <a:stretch/>
        </p:blipFill>
        <p:spPr>
          <a:xfrm>
            <a:off x="1219206" y="5873666"/>
            <a:ext cx="695132" cy="7562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392" y="5909964"/>
            <a:ext cx="965131" cy="72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963" y="5727066"/>
            <a:ext cx="836823" cy="7919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456" y="5879804"/>
            <a:ext cx="683999" cy="6839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9034" y="5941305"/>
            <a:ext cx="1110556" cy="6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38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745025" y="4953024"/>
            <a:ext cx="807978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dirty="0" smtClean="0"/>
          </a:p>
          <a:p>
            <a:pPr algn="ctr"/>
            <a:endParaRPr lang="es-ES" sz="1100" dirty="0" smtClean="0">
              <a:latin typeface="+mj-lt"/>
            </a:endParaRPr>
          </a:p>
          <a:p>
            <a:pPr algn="ctr"/>
            <a:endParaRPr lang="es-ES" sz="1100" b="1" dirty="0" smtClean="0">
              <a:latin typeface="+mj-lt"/>
            </a:endParaRPr>
          </a:p>
          <a:p>
            <a:pPr algn="ctr"/>
            <a:endParaRPr lang="es-ES" sz="1100" b="1" dirty="0">
              <a:latin typeface="+mj-lt"/>
            </a:endParaRPr>
          </a:p>
          <a:p>
            <a:pPr algn="ctr"/>
            <a:endParaRPr lang="es-ES" sz="1100" b="1" dirty="0" smtClean="0">
              <a:latin typeface="+mj-lt"/>
            </a:endParaRPr>
          </a:p>
          <a:p>
            <a:pPr algn="ctr"/>
            <a:endParaRPr lang="es-ES" sz="1100" b="1" dirty="0">
              <a:latin typeface="+mj-lt"/>
            </a:endParaRPr>
          </a:p>
          <a:p>
            <a:pPr algn="ctr"/>
            <a:r>
              <a:rPr lang="es-ES" sz="1200" dirty="0" smtClean="0"/>
              <a:t>Ms</a:t>
            </a:r>
            <a:r>
              <a:rPr lang="es-ES" sz="1200" dirty="0"/>
              <a:t>. </a:t>
            </a:r>
            <a:r>
              <a:rPr lang="es-ES" sz="1200" dirty="0" smtClean="0"/>
              <a:t>L 771-4, Fondo Documental Histórico de las Cortes de Aragón, Zaragoza</a:t>
            </a:r>
            <a:endParaRPr lang="es-ES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8" y="495308"/>
            <a:ext cx="7199985" cy="539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4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745025" y="4953024"/>
            <a:ext cx="8079787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dirty="0" smtClean="0"/>
          </a:p>
          <a:p>
            <a:pPr algn="ctr"/>
            <a:endParaRPr lang="es-ES" sz="1100" dirty="0" smtClean="0">
              <a:latin typeface="+mj-lt"/>
            </a:endParaRPr>
          </a:p>
          <a:p>
            <a:pPr algn="ctr"/>
            <a:endParaRPr lang="es-ES" sz="1100" b="1" dirty="0" smtClean="0">
              <a:latin typeface="+mj-lt"/>
            </a:endParaRPr>
          </a:p>
          <a:p>
            <a:pPr algn="ctr"/>
            <a:endParaRPr lang="es-ES" sz="1100" b="1" dirty="0">
              <a:latin typeface="+mj-lt"/>
            </a:endParaRPr>
          </a:p>
          <a:p>
            <a:pPr algn="ctr"/>
            <a:endParaRPr lang="es-ES" sz="1100" b="1" dirty="0" smtClean="0">
              <a:latin typeface="+mj-lt"/>
            </a:endParaRPr>
          </a:p>
          <a:p>
            <a:pPr algn="ctr"/>
            <a:endParaRPr lang="es-ES" sz="1200" dirty="0" smtClean="0"/>
          </a:p>
          <a:p>
            <a:pPr algn="ctr"/>
            <a:r>
              <a:rPr lang="es-ES" sz="1200" dirty="0" smtClean="0"/>
              <a:t>Ms</a:t>
            </a:r>
            <a:r>
              <a:rPr lang="es-ES" sz="1200" dirty="0"/>
              <a:t>. L 771-4, Fondo Documental Histórico de las Cortes de Aragón, Zaragoza, </a:t>
            </a:r>
            <a:r>
              <a:rPr lang="es-ES" sz="1200" dirty="0" err="1" smtClean="0"/>
              <a:t>fols</a:t>
            </a:r>
            <a:r>
              <a:rPr lang="es-ES" sz="1200" dirty="0" smtClean="0"/>
              <a:t>. 1r y 14r</a:t>
            </a:r>
            <a:endParaRPr lang="es-ES" sz="1200" dirty="0"/>
          </a:p>
          <a:p>
            <a:pPr algn="ctr"/>
            <a:endParaRPr lang="es-ES" sz="1100" b="1" dirty="0">
              <a:latin typeface="+mj-lt"/>
            </a:endParaRPr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80" y="404495"/>
            <a:ext cx="4053840" cy="5541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90" y="404495"/>
            <a:ext cx="4196373" cy="550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26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6.46.3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4" b="12889"/>
          <a:stretch/>
        </p:blipFill>
        <p:spPr>
          <a:xfrm>
            <a:off x="0" y="1028700"/>
            <a:ext cx="9144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6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4" y="165103"/>
            <a:ext cx="8444790" cy="565237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87400" y="6210300"/>
            <a:ext cx="1001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  <a:r>
              <a:rPr lang="es-ES" dirty="0" smtClean="0"/>
              <a:t>                                    </a:t>
            </a:r>
            <a:endParaRPr lang="es-ES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133600" y="6007100"/>
            <a:ext cx="4203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 </a:t>
            </a:r>
            <a:r>
              <a:rPr lang="es-ES" sz="1200" dirty="0" smtClean="0"/>
              <a:t>       [</a:t>
            </a:r>
            <a:r>
              <a:rPr lang="es-ES" sz="1200" dirty="0" err="1" smtClean="0"/>
              <a:t>Çeşme</a:t>
            </a:r>
            <a:r>
              <a:rPr lang="es-ES" sz="1200" dirty="0" smtClean="0"/>
              <a:t>]</a:t>
            </a:r>
          </a:p>
          <a:p>
            <a:pPr algn="ctr"/>
            <a:r>
              <a:rPr lang="es-ES" sz="1200" dirty="0" smtClean="0"/>
              <a:t>             Jean </a:t>
            </a:r>
            <a:r>
              <a:rPr lang="es-ES" sz="1200" dirty="0" err="1" smtClean="0"/>
              <a:t>Baptiste</a:t>
            </a:r>
            <a:r>
              <a:rPr lang="es-ES" sz="1200" dirty="0" smtClean="0"/>
              <a:t> </a:t>
            </a:r>
            <a:r>
              <a:rPr lang="es-ES" sz="1200" smtClean="0"/>
              <a:t>Hilair</a:t>
            </a:r>
            <a:endParaRPr lang="es-ES" sz="1200" dirty="0"/>
          </a:p>
          <a:p>
            <a:pPr algn="ctr"/>
            <a:r>
              <a:rPr lang="es-ES" sz="1200" dirty="0"/>
              <a:t> </a:t>
            </a:r>
            <a:r>
              <a:rPr lang="es-ES" sz="1200" dirty="0" smtClean="0"/>
              <a:t>              </a:t>
            </a:r>
            <a:r>
              <a:rPr lang="es-ES" sz="1200" dirty="0" err="1" smtClean="0"/>
              <a:t>Aikaterini</a:t>
            </a:r>
            <a:r>
              <a:rPr lang="es-ES" sz="1200" dirty="0" smtClean="0"/>
              <a:t> </a:t>
            </a:r>
            <a:r>
              <a:rPr lang="es-ES" sz="1200" dirty="0" err="1"/>
              <a:t>Laskaridis</a:t>
            </a:r>
            <a:r>
              <a:rPr lang="es-ES" sz="1200" dirty="0"/>
              <a:t> </a:t>
            </a:r>
            <a:r>
              <a:rPr lang="es-ES" sz="1200" dirty="0" err="1"/>
              <a:t>Fondation</a:t>
            </a:r>
            <a:r>
              <a:rPr lang="es-ES" sz="1200" dirty="0"/>
              <a:t> </a:t>
            </a:r>
            <a:r>
              <a:rPr lang="es-ES" sz="1200" dirty="0" smtClean="0"/>
              <a:t>Library 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68005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6.41.3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b="8667"/>
          <a:stretch/>
        </p:blipFill>
        <p:spPr>
          <a:xfrm>
            <a:off x="0" y="990600"/>
            <a:ext cx="91440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0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837"/>
          <a:stretch/>
        </p:blipFill>
        <p:spPr>
          <a:xfrm>
            <a:off x="1498605" y="304800"/>
            <a:ext cx="6616830" cy="5760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06700" y="6210300"/>
            <a:ext cx="3909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endParaRPr lang="es-ES" sz="1200" dirty="0"/>
          </a:p>
        </p:txBody>
      </p:sp>
      <p:sp>
        <p:nvSpPr>
          <p:cNvPr id="2" name="CuadroTexto 1"/>
          <p:cNvSpPr txBox="1"/>
          <p:nvPr/>
        </p:nvSpPr>
        <p:spPr>
          <a:xfrm>
            <a:off x="2890193" y="5727700"/>
            <a:ext cx="39292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" sz="1200" dirty="0" smtClean="0"/>
          </a:p>
          <a:p>
            <a:pPr algn="ctr"/>
            <a:endParaRPr lang="es-ES" sz="1200" dirty="0" smtClean="0"/>
          </a:p>
          <a:p>
            <a:pPr algn="ctr"/>
            <a:r>
              <a:rPr lang="es-ES" sz="1200" dirty="0" smtClean="0"/>
              <a:t>[Damasco]</a:t>
            </a:r>
            <a:endParaRPr lang="es-ES" sz="1200" dirty="0"/>
          </a:p>
          <a:p>
            <a:pPr algn="ctr"/>
            <a:r>
              <a:rPr lang="es-ES" sz="1200" dirty="0"/>
              <a:t>Braun &amp; </a:t>
            </a:r>
            <a:r>
              <a:rPr lang="es-ES" sz="1200" dirty="0" err="1"/>
              <a:t>Hogenberg</a:t>
            </a:r>
            <a:r>
              <a:rPr lang="es-ES" sz="1200" dirty="0"/>
              <a:t>, </a:t>
            </a:r>
            <a:r>
              <a:rPr lang="es-ES" sz="1200" i="1" dirty="0"/>
              <a:t>Civitates </a:t>
            </a:r>
            <a:r>
              <a:rPr lang="es-ES" sz="1200" i="1" dirty="0" err="1"/>
              <a:t>Orbis</a:t>
            </a:r>
            <a:r>
              <a:rPr lang="es-ES" sz="1200" i="1" dirty="0"/>
              <a:t> </a:t>
            </a:r>
            <a:r>
              <a:rPr lang="es-ES" sz="1200" i="1" dirty="0" err="1"/>
              <a:t>Terrarum</a:t>
            </a:r>
            <a:r>
              <a:rPr lang="es-ES" sz="1200" i="1" dirty="0"/>
              <a:t> </a:t>
            </a:r>
            <a:r>
              <a:rPr lang="es-ES" sz="1200" dirty="0"/>
              <a:t>(1575</a:t>
            </a:r>
            <a:r>
              <a:rPr lang="es-ES" sz="1200" dirty="0" smtClean="0"/>
              <a:t>)</a:t>
            </a:r>
          </a:p>
          <a:p>
            <a:pPr algn="ctr"/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89949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6.35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 b="12889"/>
          <a:stretch/>
        </p:blipFill>
        <p:spPr>
          <a:xfrm>
            <a:off x="0" y="1193800"/>
            <a:ext cx="91440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93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2489200" y="5854700"/>
            <a:ext cx="4553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[Jerusalén]</a:t>
            </a:r>
          </a:p>
          <a:p>
            <a:r>
              <a:rPr lang="es-ES" sz="1200" dirty="0" smtClean="0"/>
              <a:t>                   Georg Braun - </a:t>
            </a:r>
            <a:r>
              <a:rPr lang="es-ES" sz="1200" dirty="0" err="1" smtClean="0"/>
              <a:t>Frans</a:t>
            </a:r>
            <a:r>
              <a:rPr lang="es-ES" sz="1200" dirty="0" smtClean="0"/>
              <a:t> </a:t>
            </a:r>
            <a:r>
              <a:rPr lang="es-ES" sz="1200" dirty="0" err="1" smtClean="0"/>
              <a:t>Hogenberg</a:t>
            </a:r>
            <a:r>
              <a:rPr lang="es-ES" sz="1200" dirty="0" smtClean="0"/>
              <a:t> (1560)</a:t>
            </a:r>
          </a:p>
          <a:p>
            <a:r>
              <a:rPr lang="es-ES" sz="1200" dirty="0" smtClean="0"/>
              <a:t>      </a:t>
            </a:r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 smtClean="0"/>
              <a:t>Cities</a:t>
            </a:r>
            <a:r>
              <a:rPr lang="es-ES" sz="1200" dirty="0" smtClean="0"/>
              <a:t> Center, </a:t>
            </a:r>
            <a:r>
              <a:rPr lang="es-ES" sz="1200" dirty="0" err="1" smtClean="0"/>
              <a:t>Hebrew</a:t>
            </a:r>
            <a:r>
              <a:rPr lang="es-ES" sz="1200" dirty="0" smtClean="0"/>
              <a:t> </a:t>
            </a:r>
            <a:r>
              <a:rPr lang="es-ES" sz="1200" dirty="0" err="1" smtClean="0"/>
              <a:t>University</a:t>
            </a:r>
            <a:r>
              <a:rPr lang="es-ES" sz="1200" dirty="0" smtClean="0"/>
              <a:t> of </a:t>
            </a:r>
            <a:r>
              <a:rPr lang="es-ES" sz="1200" dirty="0" err="1" smtClean="0"/>
              <a:t>Jerusalem</a:t>
            </a:r>
            <a:endParaRPr lang="es-ES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6" y="94713"/>
            <a:ext cx="7271987" cy="575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14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" t="4258" r="8202" b="4463"/>
          <a:stretch/>
        </p:blipFill>
        <p:spPr bwMode="auto">
          <a:xfrm>
            <a:off x="2260600" y="95250"/>
            <a:ext cx="4622800" cy="56519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5067300" y="6007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701800" y="5905500"/>
            <a:ext cx="879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                                                                     </a:t>
            </a:r>
            <a:r>
              <a:rPr lang="es-ES" sz="1200" dirty="0" smtClean="0"/>
              <a:t> [Jerusalén]</a:t>
            </a:r>
          </a:p>
          <a:p>
            <a:r>
              <a:rPr lang="es-ES" sz="1200" i="1" dirty="0"/>
              <a:t> </a:t>
            </a:r>
            <a:r>
              <a:rPr lang="es-ES" sz="1200" i="1" dirty="0" smtClean="0"/>
              <a:t>                                                      </a:t>
            </a:r>
            <a:r>
              <a:rPr lang="es-ES" sz="1200" dirty="0" err="1" smtClean="0"/>
              <a:t>Sebastian</a:t>
            </a:r>
            <a:r>
              <a:rPr lang="es-ES" sz="1200" dirty="0" smtClean="0"/>
              <a:t> </a:t>
            </a:r>
            <a:r>
              <a:rPr lang="es-ES" sz="1200" dirty="0" err="1" smtClean="0"/>
              <a:t>Münster</a:t>
            </a:r>
            <a:r>
              <a:rPr lang="es-ES" sz="1200" dirty="0" smtClean="0"/>
              <a:t> </a:t>
            </a:r>
            <a:r>
              <a:rPr lang="es-ES" sz="1200" dirty="0"/>
              <a:t>(1550) </a:t>
            </a:r>
            <a:endParaRPr lang="es-ES" sz="1200" dirty="0" smtClean="0"/>
          </a:p>
          <a:p>
            <a:r>
              <a:rPr lang="es-ES" sz="1200" dirty="0"/>
              <a:t> </a:t>
            </a:r>
            <a:r>
              <a:rPr lang="es-ES" sz="1200" dirty="0" smtClean="0"/>
              <a:t>                              </a:t>
            </a:r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92087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193" t="11418" r="66102" b="40169"/>
          <a:stretch/>
        </p:blipFill>
        <p:spPr>
          <a:xfrm>
            <a:off x="1169809" y="751114"/>
            <a:ext cx="6951861" cy="475199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604309" y="5369431"/>
            <a:ext cx="5726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 </a:t>
            </a:r>
            <a:r>
              <a:rPr lang="es-ES" i="1" dirty="0" smtClean="0"/>
              <a:t>                                         </a:t>
            </a:r>
          </a:p>
          <a:p>
            <a:r>
              <a:rPr lang="es-ES" i="1" dirty="0" smtClean="0"/>
              <a:t>                                         </a:t>
            </a:r>
            <a:r>
              <a:rPr lang="es-ES" sz="1200" dirty="0" smtClean="0"/>
              <a:t>[Monte Sion]</a:t>
            </a:r>
            <a:endParaRPr lang="es-ES" sz="1200" dirty="0"/>
          </a:p>
          <a:p>
            <a:r>
              <a:rPr lang="es-ES" sz="1200" i="1" dirty="0"/>
              <a:t>                                                   </a:t>
            </a:r>
            <a:r>
              <a:rPr lang="es-ES" sz="1200" dirty="0" err="1" smtClean="0"/>
              <a:t>Sebastian</a:t>
            </a:r>
            <a:r>
              <a:rPr lang="es-ES" sz="1200" dirty="0" smtClean="0"/>
              <a:t> </a:t>
            </a:r>
            <a:r>
              <a:rPr lang="es-ES" sz="1200" dirty="0" err="1"/>
              <a:t>Münster</a:t>
            </a:r>
            <a:r>
              <a:rPr lang="es-ES" sz="1200" dirty="0"/>
              <a:t> (1550) </a:t>
            </a:r>
          </a:p>
          <a:p>
            <a:pPr algn="ctr"/>
            <a:r>
              <a:rPr lang="es-ES" sz="1200" dirty="0"/>
              <a:t>        </a:t>
            </a:r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r>
              <a:rPr lang="es-ES" sz="1200" dirty="0" smtClean="0"/>
              <a:t> 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473108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6.35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 b="12889"/>
          <a:stretch/>
        </p:blipFill>
        <p:spPr>
          <a:xfrm>
            <a:off x="0" y="1193800"/>
            <a:ext cx="91440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11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5251"/>
          <a:stretch/>
        </p:blipFill>
        <p:spPr>
          <a:xfrm>
            <a:off x="469902" y="342901"/>
            <a:ext cx="8135996" cy="5524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10793" y="6045200"/>
            <a:ext cx="3929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 smtClean="0"/>
              <a:t>[El Cairo]</a:t>
            </a:r>
            <a:endParaRPr lang="es-ES" sz="1200" dirty="0"/>
          </a:p>
          <a:p>
            <a:pPr algn="ctr"/>
            <a:r>
              <a:rPr lang="es-ES" sz="1200" dirty="0" smtClean="0"/>
              <a:t>  Braun </a:t>
            </a:r>
            <a:r>
              <a:rPr lang="es-ES" sz="1200" dirty="0"/>
              <a:t>&amp; </a:t>
            </a:r>
            <a:r>
              <a:rPr lang="es-ES" sz="1200" dirty="0" err="1"/>
              <a:t>Hogenberg</a:t>
            </a:r>
            <a:r>
              <a:rPr lang="es-ES" sz="1200" dirty="0"/>
              <a:t>, </a:t>
            </a:r>
            <a:r>
              <a:rPr lang="es-ES" sz="1200" i="1" dirty="0"/>
              <a:t>Civitates </a:t>
            </a:r>
            <a:r>
              <a:rPr lang="es-ES" sz="1200" i="1" dirty="0" err="1"/>
              <a:t>Orbis</a:t>
            </a:r>
            <a:r>
              <a:rPr lang="es-ES" sz="1200" i="1" dirty="0"/>
              <a:t> </a:t>
            </a:r>
            <a:r>
              <a:rPr lang="es-ES" sz="1200" i="1" dirty="0" err="1"/>
              <a:t>Terrarum</a:t>
            </a:r>
            <a:r>
              <a:rPr lang="es-ES" sz="1200" i="1" dirty="0"/>
              <a:t> </a:t>
            </a:r>
            <a:r>
              <a:rPr lang="es-ES" sz="1200" dirty="0"/>
              <a:t>(1575</a:t>
            </a:r>
            <a:r>
              <a:rPr lang="es-ES" sz="1200" dirty="0" smtClean="0"/>
              <a:t>)</a:t>
            </a:r>
          </a:p>
          <a:p>
            <a:pPr algn="ctr"/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941612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6.49.4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4000"/>
          <a:stretch/>
        </p:blipFill>
        <p:spPr>
          <a:xfrm>
            <a:off x="0" y="1346200"/>
            <a:ext cx="91440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780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5" y="1333501"/>
            <a:ext cx="8474729" cy="41027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55700" y="5740400"/>
            <a:ext cx="74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[La Meca]</a:t>
            </a:r>
          </a:p>
          <a:p>
            <a:pPr algn="ctr"/>
            <a:r>
              <a:rPr lang="es-ES" sz="1200" dirty="0" smtClean="0"/>
              <a:t>Gaspar </a:t>
            </a:r>
            <a:r>
              <a:rPr lang="es-ES" sz="1200" dirty="0" err="1"/>
              <a:t>Bouttats</a:t>
            </a:r>
            <a:r>
              <a:rPr lang="es-ES" sz="1200" dirty="0"/>
              <a:t> </a:t>
            </a:r>
            <a:r>
              <a:rPr lang="es-ES" sz="1200" dirty="0" err="1"/>
              <a:t>after</a:t>
            </a:r>
            <a:r>
              <a:rPr lang="es-ES" sz="1200" dirty="0"/>
              <a:t> </a:t>
            </a:r>
            <a:r>
              <a:rPr lang="es-ES" sz="1200" dirty="0" err="1"/>
              <a:t>Jan</a:t>
            </a:r>
            <a:r>
              <a:rPr lang="es-ES" sz="1200" dirty="0"/>
              <a:t> </a:t>
            </a:r>
            <a:r>
              <a:rPr lang="es-ES" sz="1200" dirty="0" err="1" smtClean="0"/>
              <a:t>Peeters</a:t>
            </a:r>
            <a:r>
              <a:rPr lang="es-ES" sz="1200" dirty="0" smtClean="0"/>
              <a:t> (1672)</a:t>
            </a:r>
          </a:p>
          <a:p>
            <a:pPr algn="ctr"/>
            <a:r>
              <a:rPr lang="es-ES" sz="1200" dirty="0" smtClean="0"/>
              <a:t>British </a:t>
            </a:r>
            <a:r>
              <a:rPr lang="es-ES" sz="1200" dirty="0" err="1" smtClean="0"/>
              <a:t>Museum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16674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5-06-18 a la(s) 10.47.4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b="12889"/>
          <a:stretch/>
        </p:blipFill>
        <p:spPr>
          <a:xfrm>
            <a:off x="0" y="1130300"/>
            <a:ext cx="91440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18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2055"/>
          <a:stretch/>
        </p:blipFill>
        <p:spPr>
          <a:xfrm>
            <a:off x="698502" y="254004"/>
            <a:ext cx="7719595" cy="5580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866900" y="5994400"/>
            <a:ext cx="569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[Alejandría]</a:t>
            </a:r>
          </a:p>
          <a:p>
            <a:pPr algn="ctr"/>
            <a:r>
              <a:rPr lang="es-ES" sz="1200" dirty="0"/>
              <a:t>Braun &amp; </a:t>
            </a:r>
            <a:r>
              <a:rPr lang="es-ES" sz="1200" dirty="0" err="1"/>
              <a:t>Hogenberg</a:t>
            </a:r>
            <a:r>
              <a:rPr lang="es-ES" sz="1200" dirty="0"/>
              <a:t>, </a:t>
            </a:r>
            <a:r>
              <a:rPr lang="es-ES" sz="1200" i="1" dirty="0"/>
              <a:t>Civitates </a:t>
            </a:r>
            <a:r>
              <a:rPr lang="es-ES" sz="1200" i="1" dirty="0" err="1"/>
              <a:t>Orbis</a:t>
            </a:r>
            <a:r>
              <a:rPr lang="es-ES" sz="1200" i="1" dirty="0"/>
              <a:t> </a:t>
            </a:r>
            <a:r>
              <a:rPr lang="es-ES" sz="1200" i="1" dirty="0" err="1"/>
              <a:t>Terrarum</a:t>
            </a:r>
            <a:r>
              <a:rPr lang="es-ES" sz="1200" i="1" dirty="0"/>
              <a:t> </a:t>
            </a:r>
            <a:r>
              <a:rPr lang="es-ES" sz="1200" dirty="0"/>
              <a:t>(1575</a:t>
            </a:r>
            <a:r>
              <a:rPr lang="es-ES" sz="1200" dirty="0" smtClean="0"/>
              <a:t>)</a:t>
            </a:r>
          </a:p>
          <a:p>
            <a:pPr algn="ctr"/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r>
              <a:rPr lang="es-ES" sz="1200" dirty="0" smtClean="0"/>
              <a:t> </a:t>
            </a:r>
            <a:endParaRPr lang="es-ES" sz="1200" dirty="0"/>
          </a:p>
          <a:p>
            <a:pPr algn="ctr"/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69001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06-14 a la(s) 18.47.3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 b="9778"/>
          <a:stretch/>
        </p:blipFill>
        <p:spPr>
          <a:xfrm>
            <a:off x="0" y="1257300"/>
            <a:ext cx="91440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79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5-06-18 a la(s) 11.14.4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3778"/>
          <a:stretch/>
        </p:blipFill>
        <p:spPr>
          <a:xfrm>
            <a:off x="0" y="1257300"/>
            <a:ext cx="91440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9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857462" y="5651500"/>
            <a:ext cx="4020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s-ES" sz="1200" i="1" dirty="0" smtClean="0"/>
          </a:p>
          <a:p>
            <a:pPr algn="ctr"/>
            <a:endParaRPr lang="es-ES" sz="1200" i="1" dirty="0" smtClean="0"/>
          </a:p>
          <a:p>
            <a:pPr algn="ctr"/>
            <a:r>
              <a:rPr lang="es-ES" sz="1200" dirty="0" smtClean="0"/>
              <a:t>[La Valeta]</a:t>
            </a:r>
            <a:endParaRPr lang="es-ES" sz="1200" dirty="0"/>
          </a:p>
          <a:p>
            <a:pPr algn="ctr"/>
            <a:r>
              <a:rPr lang="es-ES" sz="1200" dirty="0"/>
              <a:t>Braun &amp; </a:t>
            </a:r>
            <a:r>
              <a:rPr lang="es-ES" sz="1200" dirty="0" err="1"/>
              <a:t>Hogenberg</a:t>
            </a:r>
            <a:r>
              <a:rPr lang="es-ES" sz="1200" dirty="0"/>
              <a:t>, </a:t>
            </a:r>
            <a:r>
              <a:rPr lang="es-ES" sz="1200" i="1" dirty="0"/>
              <a:t>Civitates </a:t>
            </a:r>
            <a:r>
              <a:rPr lang="es-ES" sz="1200" i="1" dirty="0" err="1"/>
              <a:t>Orbis</a:t>
            </a:r>
            <a:r>
              <a:rPr lang="es-ES" sz="1200" i="1" dirty="0"/>
              <a:t> </a:t>
            </a:r>
            <a:r>
              <a:rPr lang="es-ES" sz="1200" i="1" dirty="0" err="1"/>
              <a:t>Terrarum</a:t>
            </a:r>
            <a:r>
              <a:rPr lang="es-ES" sz="1200" i="1" dirty="0"/>
              <a:t> </a:t>
            </a:r>
            <a:r>
              <a:rPr lang="es-ES" sz="1200" dirty="0"/>
              <a:t>(1575</a:t>
            </a:r>
            <a:r>
              <a:rPr lang="es-ES" sz="1200" dirty="0" smtClean="0"/>
              <a:t>)</a:t>
            </a:r>
          </a:p>
          <a:p>
            <a:pPr algn="ctr"/>
            <a:r>
              <a:rPr lang="es-ES" sz="1200" dirty="0" err="1" smtClean="0"/>
              <a:t>Historic</a:t>
            </a:r>
            <a:r>
              <a:rPr lang="es-ES" sz="1200" dirty="0" smtClean="0"/>
              <a:t> </a:t>
            </a:r>
            <a:r>
              <a:rPr lang="es-ES" sz="1200" dirty="0" err="1"/>
              <a:t>Cities</a:t>
            </a:r>
            <a:r>
              <a:rPr lang="es-ES" sz="1200" dirty="0"/>
              <a:t> Center, </a:t>
            </a:r>
            <a:r>
              <a:rPr lang="es-ES" sz="1200" dirty="0" err="1"/>
              <a:t>Hebrew</a:t>
            </a:r>
            <a:r>
              <a:rPr lang="es-ES" sz="1200" dirty="0"/>
              <a:t> </a:t>
            </a:r>
            <a:r>
              <a:rPr lang="es-ES" sz="1200" dirty="0" err="1"/>
              <a:t>University</a:t>
            </a:r>
            <a:r>
              <a:rPr lang="es-ES" sz="1200" dirty="0"/>
              <a:t> of </a:t>
            </a:r>
            <a:r>
              <a:rPr lang="es-ES" sz="1200" dirty="0" err="1" smtClean="0"/>
              <a:t>Jerusalem</a:t>
            </a:r>
            <a:endParaRPr lang="es-ES" sz="1200" dirty="0"/>
          </a:p>
          <a:p>
            <a:pPr algn="ctr"/>
            <a:endParaRPr lang="es-ES" sz="1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3142"/>
          <a:stretch/>
        </p:blipFill>
        <p:spPr>
          <a:xfrm>
            <a:off x="556223" y="281212"/>
            <a:ext cx="8292093" cy="56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37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Ejecutivo.thmx</Template>
  <TotalTime>1886</TotalTime>
  <Words>222</Words>
  <Application>Microsoft Macintosh PowerPoint</Application>
  <PresentationFormat>Presentación en pantalla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Ejecutivo</vt:lpstr>
      <vt:lpstr>Prácticas islámicas entre los moriscos: en torno a un relato del ḥaǧǧ  Pablo Roza Candás SEAR - Oviedo / CERMOM - Paris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SEAR2</dc:creator>
  <cp:lastModifiedBy>jkjkjkjkj ghfhfghf</cp:lastModifiedBy>
  <cp:revision>99</cp:revision>
  <dcterms:created xsi:type="dcterms:W3CDTF">2015-04-30T16:12:43Z</dcterms:created>
  <dcterms:modified xsi:type="dcterms:W3CDTF">2016-04-06T13:33:10Z</dcterms:modified>
</cp:coreProperties>
</file>