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 id="270" r:id="rId16"/>
    <p:sldId id="271" r:id="rId17"/>
    <p:sldId id="272" r:id="rId18"/>
    <p:sldId id="274" r:id="rId19"/>
    <p:sldId id="273" r:id="rId20"/>
    <p:sldId id="275" r:id="rId21"/>
    <p:sldId id="276" r:id="rId22"/>
    <p:sldId id="277" r:id="rId23"/>
    <p:sldId id="278" r:id="rId24"/>
    <p:sldId id="279" r:id="rId25"/>
    <p:sldId id="280" r:id="rId2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D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2340391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2627136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3841308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151266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412574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3762995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770042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3100467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119456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2677686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5532910-2781-4DFE-869D-864ED0C93CCC}" type="datetimeFigureOut">
              <a:rPr lang="es-ES" smtClean="0"/>
              <a:t>28/03/2017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E933FE6-445A-49E2-BD35-B7D734C66949}" type="slidenum">
              <a:rPr lang="es-ES" smtClean="0"/>
              <a:t>‹Nº›</a:t>
            </a:fld>
            <a:endParaRPr lang="es-ES"/>
          </a:p>
        </p:txBody>
      </p:sp>
    </p:spTree>
    <p:extLst>
      <p:ext uri="{BB962C8B-B14F-4D97-AF65-F5344CB8AC3E}">
        <p14:creationId xmlns:p14="http://schemas.microsoft.com/office/powerpoint/2010/main" val="70411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32910-2781-4DFE-869D-864ED0C93CCC}" type="datetimeFigureOut">
              <a:rPr lang="es-ES" smtClean="0"/>
              <a:t>28/03/2017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933FE6-445A-49E2-BD35-B7D734C66949}" type="slidenum">
              <a:rPr lang="es-ES" smtClean="0"/>
              <a:t>‹Nº›</a:t>
            </a:fld>
            <a:endParaRPr lang="es-ES"/>
          </a:p>
        </p:txBody>
      </p:sp>
    </p:spTree>
    <p:extLst>
      <p:ext uri="{BB962C8B-B14F-4D97-AF65-F5344CB8AC3E}">
        <p14:creationId xmlns:p14="http://schemas.microsoft.com/office/powerpoint/2010/main" val="337470084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92696"/>
            <a:ext cx="7772400" cy="2448272"/>
          </a:xfrm>
        </p:spPr>
        <p:txBody>
          <a:bodyPr>
            <a:normAutofit/>
          </a:bodyPr>
          <a:lstStyle/>
          <a:p>
            <a:r>
              <a:rPr lang="es-ES" dirty="0" smtClean="0">
                <a:latin typeface="Palatino Linotype" panose="02040502050505030304" pitchFamily="18" charset="0"/>
              </a:rPr>
              <a:t>De verso a proverbio: el caso de </a:t>
            </a:r>
            <a:r>
              <a:rPr lang="es-ES" i="1" dirty="0" err="1" smtClean="0">
                <a:latin typeface="Palatino Linotype" panose="02040502050505030304" pitchFamily="18" charset="0"/>
              </a:rPr>
              <a:t>Od</a:t>
            </a:r>
            <a:r>
              <a:rPr lang="es-ES" dirty="0" smtClean="0">
                <a:latin typeface="Palatino Linotype" panose="02040502050505030304" pitchFamily="18" charset="0"/>
              </a:rPr>
              <a:t>. 9.109</a:t>
            </a:r>
            <a:endParaRPr lang="es-ES" dirty="0">
              <a:latin typeface="Palatino Linotype" panose="02040502050505030304" pitchFamily="18" charset="0"/>
            </a:endParaRPr>
          </a:p>
        </p:txBody>
      </p:sp>
      <p:sp>
        <p:nvSpPr>
          <p:cNvPr id="3" name="2 Subtítulo"/>
          <p:cNvSpPr>
            <a:spLocks noGrp="1"/>
          </p:cNvSpPr>
          <p:nvPr>
            <p:ph type="subTitle" idx="1"/>
          </p:nvPr>
        </p:nvSpPr>
        <p:spPr>
          <a:xfrm>
            <a:off x="1331640" y="4221088"/>
            <a:ext cx="6400800" cy="1752600"/>
          </a:xfrm>
        </p:spPr>
        <p:txBody>
          <a:bodyPr>
            <a:normAutofit fontScale="92500" lnSpcReduction="20000"/>
          </a:bodyPr>
          <a:lstStyle/>
          <a:p>
            <a:r>
              <a:rPr lang="es-ES" sz="2400" dirty="0" smtClean="0"/>
              <a:t>Abigail Torre </a:t>
            </a:r>
            <a:r>
              <a:rPr lang="es-ES" sz="2400" dirty="0" err="1" smtClean="0"/>
              <a:t>Beivide</a:t>
            </a:r>
            <a:endParaRPr lang="es-ES" sz="2400" dirty="0" smtClean="0"/>
          </a:p>
          <a:p>
            <a:r>
              <a:rPr lang="es-ES" sz="2400" dirty="0" smtClean="0"/>
              <a:t>(</a:t>
            </a:r>
            <a:r>
              <a:rPr lang="es-ES" sz="2400" dirty="0"/>
              <a:t>Universidad de Oviedo)</a:t>
            </a:r>
          </a:p>
          <a:p>
            <a:r>
              <a:rPr lang="es-ES" sz="2400" dirty="0" smtClean="0"/>
              <a:t>(</a:t>
            </a:r>
            <a:r>
              <a:rPr lang="es-ES" sz="2400" dirty="0"/>
              <a:t>FICYT: BP-14070)</a:t>
            </a:r>
          </a:p>
          <a:p>
            <a:r>
              <a:rPr lang="es-ES" sz="2400" dirty="0"/>
              <a:t>torreabigail@uniovi.es</a:t>
            </a:r>
          </a:p>
          <a:p>
            <a:r>
              <a:rPr lang="es-ES" sz="2400" dirty="0" smtClean="0"/>
              <a:t>XXVI </a:t>
            </a:r>
            <a:r>
              <a:rPr lang="es-ES" sz="2400" dirty="0"/>
              <a:t>Jornadas de Filología Clásica</a:t>
            </a:r>
          </a:p>
          <a:p>
            <a:endParaRPr lang="es-ES" sz="2400" dirty="0"/>
          </a:p>
        </p:txBody>
      </p:sp>
    </p:spTree>
    <p:extLst>
      <p:ext uri="{BB962C8B-B14F-4D97-AF65-F5344CB8AC3E}">
        <p14:creationId xmlns:p14="http://schemas.microsoft.com/office/powerpoint/2010/main" val="2706881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2074242"/>
          </a:xfrm>
        </p:spPr>
        <p:txBody>
          <a:bodyPr>
            <a:normAutofit fontScale="90000"/>
          </a:bodyPr>
          <a:lstStyle/>
          <a:p>
            <a:pPr algn="l"/>
            <a:r>
              <a:rPr lang="es-ES" sz="2400" b="1" u="sng" dirty="0" smtClean="0">
                <a:latin typeface="Palatino Linotype" panose="02040502050505030304" pitchFamily="18" charset="0"/>
              </a:rPr>
              <a:t/>
            </a:r>
            <a:br>
              <a:rPr lang="es-ES" sz="2400" b="1" u="sng" dirty="0" smtClean="0">
                <a:latin typeface="Palatino Linotype" panose="02040502050505030304" pitchFamily="18" charset="0"/>
              </a:rPr>
            </a:br>
            <a:r>
              <a:rPr lang="es-ES" sz="2400" b="1" u="sng" dirty="0">
                <a:latin typeface="Palatino Linotype" panose="02040502050505030304" pitchFamily="18" charset="0"/>
              </a:rPr>
              <a:t/>
            </a:r>
            <a:br>
              <a:rPr lang="es-ES" sz="2400" b="1" u="sng" dirty="0">
                <a:latin typeface="Palatino Linotype" panose="02040502050505030304" pitchFamily="18" charset="0"/>
              </a:rPr>
            </a:br>
            <a:r>
              <a:rPr lang="es-ES" sz="3100" b="1" u="sng" dirty="0" smtClean="0">
                <a:latin typeface="Palatino Linotype" panose="02040502050505030304" pitchFamily="18" charset="0"/>
              </a:rPr>
              <a:t>Primeros </a:t>
            </a:r>
            <a:r>
              <a:rPr lang="es-ES" sz="3100" b="1" u="sng" dirty="0">
                <a:latin typeface="Palatino Linotype" panose="02040502050505030304" pitchFamily="18" charset="0"/>
              </a:rPr>
              <a:t>testimonios: uso del verso en sentido literal, </a:t>
            </a:r>
            <a:r>
              <a:rPr lang="es-ES" sz="3100" b="1" u="sng" dirty="0" err="1">
                <a:latin typeface="Palatino Linotype" panose="02040502050505030304" pitchFamily="18" charset="0"/>
              </a:rPr>
              <a:t>Diodoro</a:t>
            </a:r>
            <a:r>
              <a:rPr lang="es-ES" sz="3100" b="1" u="sng" dirty="0">
                <a:latin typeface="Palatino Linotype" panose="02040502050505030304" pitchFamily="18" charset="0"/>
              </a:rPr>
              <a:t> Sículo y </a:t>
            </a:r>
            <a:r>
              <a:rPr lang="es-ES" sz="3100" b="1" u="sng" dirty="0" err="1">
                <a:latin typeface="Palatino Linotype" panose="02040502050505030304" pitchFamily="18" charset="0"/>
              </a:rPr>
              <a:t>Estrabón</a:t>
            </a:r>
            <a:r>
              <a:rPr lang="es-ES" sz="3100" b="1" u="sng" dirty="0" smtClean="0">
                <a:latin typeface="Palatino Linotype" panose="02040502050505030304" pitchFamily="18" charset="0"/>
              </a:rPr>
              <a:t>.</a:t>
            </a:r>
            <a:r>
              <a:rPr lang="es-ES" sz="2400" b="1" u="sng" dirty="0" smtClean="0">
                <a:latin typeface="Palatino Linotype" panose="02040502050505030304" pitchFamily="18" charset="0"/>
              </a:rPr>
              <a:t/>
            </a:r>
            <a:br>
              <a:rPr lang="es-ES" sz="2400" b="1" u="sng" dirty="0" smtClean="0">
                <a:latin typeface="Palatino Linotype" panose="02040502050505030304" pitchFamily="18" charset="0"/>
              </a:rPr>
            </a:br>
            <a:r>
              <a:rPr lang="es-ES" sz="2400" b="1" u="sng" dirty="0" smtClean="0">
                <a:latin typeface="Palatino Linotype" panose="02040502050505030304" pitchFamily="18" charset="0"/>
              </a:rPr>
              <a:t/>
            </a:r>
            <a:br>
              <a:rPr lang="es-ES" sz="2400" b="1" u="sng" dirty="0" smtClean="0">
                <a:latin typeface="Palatino Linotype" panose="02040502050505030304" pitchFamily="18" charset="0"/>
              </a:rPr>
            </a:br>
            <a:r>
              <a:rPr lang="es-ES" sz="2700" b="1" dirty="0" smtClean="0">
                <a:latin typeface="Palatino Linotype" panose="02040502050505030304" pitchFamily="18" charset="0"/>
              </a:rPr>
              <a:t>1. </a:t>
            </a:r>
            <a:r>
              <a:rPr lang="es-ES" sz="2700" b="1" dirty="0" err="1" smtClean="0">
                <a:latin typeface="Palatino Linotype" panose="02040502050505030304" pitchFamily="18" charset="0"/>
              </a:rPr>
              <a:t>Timaeus</a:t>
            </a:r>
            <a:r>
              <a:rPr lang="es-ES" sz="2700" b="1" dirty="0" smtClean="0">
                <a:latin typeface="Palatino Linotype" panose="02040502050505030304" pitchFamily="18" charset="0"/>
              </a:rPr>
              <a:t> </a:t>
            </a:r>
            <a:r>
              <a:rPr lang="es-ES" sz="2700" b="1" dirty="0" err="1" smtClean="0">
                <a:latin typeface="Palatino Linotype" panose="02040502050505030304" pitchFamily="18" charset="0"/>
              </a:rPr>
              <a:t>historicus</a:t>
            </a:r>
            <a:r>
              <a:rPr lang="es-ES" sz="2700" b="1" dirty="0" smtClean="0">
                <a:latin typeface="Palatino Linotype" panose="02040502050505030304" pitchFamily="18" charset="0"/>
              </a:rPr>
              <a:t> (ss. </a:t>
            </a:r>
            <a:r>
              <a:rPr lang="en-US" sz="2700" b="1" dirty="0" smtClean="0">
                <a:latin typeface="Palatino Linotype" panose="02040502050505030304" pitchFamily="18" charset="0"/>
              </a:rPr>
              <a:t>IV/III </a:t>
            </a:r>
            <a:r>
              <a:rPr lang="en-US" sz="2700" b="1" dirty="0" err="1" smtClean="0">
                <a:latin typeface="Palatino Linotype" panose="02040502050505030304" pitchFamily="18" charset="0"/>
              </a:rPr>
              <a:t>a.C</a:t>
            </a:r>
            <a:r>
              <a:rPr lang="en-US" sz="2700" b="1" dirty="0" smtClean="0">
                <a:latin typeface="Palatino Linotype" panose="02040502050505030304" pitchFamily="18" charset="0"/>
              </a:rPr>
              <a:t>.) </a:t>
            </a:r>
            <a:r>
              <a:rPr lang="en-US" sz="2700" b="1" i="1" dirty="0" err="1" smtClean="0">
                <a:latin typeface="Palatino Linotype" panose="02040502050505030304" pitchFamily="18" charset="0"/>
              </a:rPr>
              <a:t>FGrH</a:t>
            </a:r>
            <a:r>
              <a:rPr lang="en-US" sz="2700" b="1" i="1" dirty="0" smtClean="0">
                <a:latin typeface="Palatino Linotype" panose="02040502050505030304" pitchFamily="18" charset="0"/>
              </a:rPr>
              <a:t> </a:t>
            </a:r>
            <a:r>
              <a:rPr lang="en-US" sz="2700" b="1" dirty="0" smtClean="0">
                <a:latin typeface="Palatino Linotype" panose="02040502050505030304" pitchFamily="18" charset="0"/>
              </a:rPr>
              <a:t>566, </a:t>
            </a:r>
            <a:r>
              <a:rPr lang="en-US" sz="2700" b="1" dirty="0" err="1" smtClean="0">
                <a:latin typeface="Palatino Linotype" panose="02040502050505030304" pitchFamily="18" charset="0"/>
              </a:rPr>
              <a:t>fr.</a:t>
            </a:r>
            <a:r>
              <a:rPr lang="en-US" sz="2700" b="1" dirty="0" smtClean="0">
                <a:latin typeface="Palatino Linotype" panose="02040502050505030304" pitchFamily="18" charset="0"/>
              </a:rPr>
              <a:t> 164.14-21 (=D. S. 5. 2.4)</a:t>
            </a:r>
            <a:r>
              <a:rPr lang="en-US" sz="2200" b="1" dirty="0" smtClean="0">
                <a:latin typeface="Palatino Linotype" panose="02040502050505030304" pitchFamily="18" charset="0"/>
              </a:rPr>
              <a:t/>
            </a:r>
            <a:br>
              <a:rPr lang="en-US" sz="2200" b="1" dirty="0" smtClean="0">
                <a:latin typeface="Palatino Linotype" panose="02040502050505030304" pitchFamily="18" charset="0"/>
              </a:rPr>
            </a:br>
            <a:r>
              <a:rPr lang="en-US" sz="2400" b="1" dirty="0" smtClean="0">
                <a:latin typeface="Palatino Linotype" panose="02040502050505030304" pitchFamily="18" charset="0"/>
              </a:rPr>
              <a:t/>
            </a:r>
            <a:br>
              <a:rPr lang="en-US" sz="2400" b="1" dirty="0" smtClean="0">
                <a:latin typeface="Palatino Linotype" panose="02040502050505030304" pitchFamily="18" charset="0"/>
              </a:rPr>
            </a:br>
            <a:endParaRPr lang="es-ES" sz="2400" u="sng" dirty="0">
              <a:latin typeface="Palatino Linotype" panose="02040502050505030304" pitchFamily="18" charset="0"/>
            </a:endParaRPr>
          </a:p>
        </p:txBody>
      </p:sp>
      <p:sp>
        <p:nvSpPr>
          <p:cNvPr id="3" name="2 Marcador de contenido"/>
          <p:cNvSpPr>
            <a:spLocks noGrp="1"/>
          </p:cNvSpPr>
          <p:nvPr>
            <p:ph idx="1"/>
          </p:nvPr>
        </p:nvSpPr>
        <p:spPr>
          <a:xfrm>
            <a:off x="467544" y="2420888"/>
            <a:ext cx="8229600" cy="4176464"/>
          </a:xfrm>
        </p:spPr>
        <p:txBody>
          <a:bodyPr>
            <a:normAutofit/>
          </a:bodyPr>
          <a:lstStyle/>
          <a:p>
            <a:pPr marL="0" indent="0" algn="just">
              <a:lnSpc>
                <a:spcPts val="2500"/>
              </a:lnSpc>
              <a:buNone/>
            </a:pPr>
            <a:r>
              <a:rPr lang="el-GR" sz="2000" dirty="0" smtClean="0">
                <a:latin typeface="Palatino Linotype" panose="02040502050505030304" pitchFamily="18" charset="0"/>
              </a:rPr>
              <a:t>τοὺς </a:t>
            </a:r>
            <a:r>
              <a:rPr lang="el-GR" sz="2000" dirty="0">
                <a:latin typeface="Palatino Linotype" panose="02040502050505030304" pitchFamily="18" charset="0"/>
              </a:rPr>
              <a:t>δὲ κατοικοῦντας αὐτὴν τὸ παλαιὸν Σικανοὺς αὐτόχθονας εἶναί φασιν οἱ νομιμώτατοι τῶν συγγραφέων, καὶ τάς τε προειρημένας θεὰς ἐν ταύτῃ τῇ νήσῳ πρώτως φανῆναι καὶ τὸν τοῦ σίτου καρπὸν ταύτην πρώτην ἀνεῖναι διὰ τὴν ἀρετὴν τῆς χώρας, περὶ ὧν καὶ τὸν ἐπιφανέστατον </a:t>
            </a:r>
            <a:r>
              <a:rPr lang="el-GR" sz="2000" b="1" dirty="0">
                <a:latin typeface="Palatino Linotype" panose="02040502050505030304" pitchFamily="18" charset="0"/>
              </a:rPr>
              <a:t>τῶν ποιητῶν μαρτυρεῖν </a:t>
            </a:r>
            <a:r>
              <a:rPr lang="el-GR" sz="2000" dirty="0">
                <a:latin typeface="Palatino Linotype" panose="02040502050505030304" pitchFamily="18" charset="0"/>
              </a:rPr>
              <a:t>λέγοντα (</a:t>
            </a:r>
            <a:r>
              <a:rPr lang="es-ES" sz="2000" i="1" dirty="0" err="1">
                <a:latin typeface="Palatino Linotype" panose="02040502050505030304" pitchFamily="18" charset="0"/>
              </a:rPr>
              <a:t>Od</a:t>
            </a:r>
            <a:r>
              <a:rPr lang="el-GR" sz="2000" i="1" dirty="0">
                <a:latin typeface="Palatino Linotype" panose="02040502050505030304" pitchFamily="18" charset="0"/>
              </a:rPr>
              <a:t>. </a:t>
            </a:r>
            <a:r>
              <a:rPr lang="el-GR" sz="2000" dirty="0">
                <a:latin typeface="Palatino Linotype" panose="02040502050505030304" pitchFamily="18" charset="0"/>
              </a:rPr>
              <a:t>9.109-11) </a:t>
            </a:r>
            <a:endParaRPr lang="es-ES" sz="2000" dirty="0">
              <a:latin typeface="Palatino Linotype" panose="02040502050505030304" pitchFamily="18" charset="0"/>
            </a:endParaRPr>
          </a:p>
          <a:p>
            <a:pPr marL="720000" indent="0">
              <a:lnSpc>
                <a:spcPts val="2500"/>
              </a:lnSpc>
              <a:buNone/>
            </a:pPr>
            <a:r>
              <a:rPr lang="el-GR" sz="2000" b="1" dirty="0">
                <a:latin typeface="Palatino Linotype" panose="02040502050505030304" pitchFamily="18" charset="0"/>
              </a:rPr>
              <a:t>ἀλλὰ τά γ' ἄσπαρτα καὶ ἀνήροτα πάντα φύονται</a:t>
            </a:r>
            <a:r>
              <a:rPr lang="el-GR" sz="2000" dirty="0">
                <a:latin typeface="Palatino Linotype" panose="02040502050505030304" pitchFamily="18" charset="0"/>
              </a:rPr>
              <a:t>,</a:t>
            </a:r>
            <a:endParaRPr lang="es-ES" sz="2000" dirty="0">
              <a:latin typeface="Palatino Linotype" panose="02040502050505030304" pitchFamily="18" charset="0"/>
            </a:endParaRPr>
          </a:p>
          <a:p>
            <a:pPr marL="720000" indent="0">
              <a:lnSpc>
                <a:spcPts val="2500"/>
              </a:lnSpc>
              <a:buNone/>
            </a:pPr>
            <a:r>
              <a:rPr lang="el-GR" sz="2000" dirty="0">
                <a:latin typeface="Palatino Linotype" panose="02040502050505030304" pitchFamily="18" charset="0"/>
              </a:rPr>
              <a:t>πυροὶ καὶ κριθαὶ ἠδ' ἄμπελοι, αἵ τε φέρουσιν</a:t>
            </a:r>
            <a:endParaRPr lang="es-ES" sz="2000" dirty="0">
              <a:latin typeface="Palatino Linotype" panose="02040502050505030304" pitchFamily="18" charset="0"/>
            </a:endParaRPr>
          </a:p>
          <a:p>
            <a:pPr marL="720000" indent="0">
              <a:lnSpc>
                <a:spcPts val="2500"/>
              </a:lnSpc>
              <a:buNone/>
            </a:pPr>
            <a:r>
              <a:rPr lang="el-GR" sz="2000" dirty="0">
                <a:latin typeface="Palatino Linotype" panose="02040502050505030304" pitchFamily="18" charset="0"/>
              </a:rPr>
              <a:t>οἶνον ἐριστάφυλον, καί σφιν Διὸς ὄμβρος ἀέξει·</a:t>
            </a:r>
            <a:endParaRPr lang="es-ES" sz="2000" dirty="0">
              <a:latin typeface="Palatino Linotype" panose="02040502050505030304" pitchFamily="18" charset="0"/>
            </a:endParaRPr>
          </a:p>
          <a:p>
            <a:pPr marL="0" indent="0" algn="just">
              <a:lnSpc>
                <a:spcPts val="2500"/>
              </a:lnSpc>
              <a:buNone/>
            </a:pPr>
            <a:r>
              <a:rPr lang="el-GR" sz="2000" dirty="0">
                <a:latin typeface="Palatino Linotype" panose="02040502050505030304" pitchFamily="18" charset="0"/>
              </a:rPr>
              <a:t>ἔν τε γὰρ τῶι Λεοντίνῳ πεδίῳ καὶ κατὰ πολλοὺς ἄλλους τόπους τῆς Σικελίας μέχρι τοῦ νῦν φύεσθαι τοὺς ἀγρίους ὀνομαζομένους πυρούς.</a:t>
            </a:r>
            <a:endParaRPr lang="es-ES" sz="2000" dirty="0">
              <a:latin typeface="Palatino Linotype" panose="02040502050505030304" pitchFamily="18" charset="0"/>
            </a:endParaRPr>
          </a:p>
          <a:p>
            <a:pPr marL="0" indent="0">
              <a:buNone/>
            </a:pPr>
            <a:endParaRPr lang="es-ES" sz="2000" b="1" dirty="0">
              <a:latin typeface="Palatino Linotype" panose="02040502050505030304" pitchFamily="18" charset="0"/>
            </a:endParaRPr>
          </a:p>
          <a:p>
            <a:pPr marL="0" indent="0">
              <a:buNone/>
            </a:pPr>
            <a:endParaRPr lang="es-ES" dirty="0">
              <a:latin typeface="Palatino Linotype" panose="02040502050505030304" pitchFamily="18" charset="0"/>
            </a:endParaRPr>
          </a:p>
        </p:txBody>
      </p:sp>
    </p:spTree>
    <p:extLst>
      <p:ext uri="{BB962C8B-B14F-4D97-AF65-F5344CB8AC3E}">
        <p14:creationId xmlns:p14="http://schemas.microsoft.com/office/powerpoint/2010/main" val="557061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a:bodyPr>
          <a:lstStyle/>
          <a:p>
            <a:pPr algn="l"/>
            <a:r>
              <a:rPr lang="en-US" sz="2400" b="1" dirty="0">
                <a:latin typeface="Palatino Linotype" panose="02040502050505030304" pitchFamily="18" charset="0"/>
              </a:rPr>
              <a:t>2. </a:t>
            </a:r>
            <a:r>
              <a:rPr lang="en-US" sz="2400" b="1" dirty="0" err="1">
                <a:latin typeface="Palatino Linotype" panose="02040502050505030304" pitchFamily="18" charset="0"/>
              </a:rPr>
              <a:t>Diodorus</a:t>
            </a:r>
            <a:r>
              <a:rPr lang="en-US" sz="2400" b="1" dirty="0">
                <a:latin typeface="Palatino Linotype" panose="02040502050505030304" pitchFamily="18" charset="0"/>
              </a:rPr>
              <a:t> </a:t>
            </a:r>
            <a:r>
              <a:rPr lang="en-US" sz="2400" b="1" dirty="0" err="1">
                <a:latin typeface="Palatino Linotype" panose="02040502050505030304" pitchFamily="18" charset="0"/>
              </a:rPr>
              <a:t>Siculus</a:t>
            </a:r>
            <a:r>
              <a:rPr lang="en-US" sz="2400" b="1" dirty="0">
                <a:latin typeface="Palatino Linotype" panose="02040502050505030304" pitchFamily="18" charset="0"/>
              </a:rPr>
              <a:t> (s. I </a:t>
            </a:r>
            <a:r>
              <a:rPr lang="en-US" sz="2400" b="1" dirty="0" err="1">
                <a:latin typeface="Palatino Linotype" panose="02040502050505030304" pitchFamily="18" charset="0"/>
              </a:rPr>
              <a:t>a.C</a:t>
            </a:r>
            <a:r>
              <a:rPr lang="en-US" sz="2400" b="1" dirty="0">
                <a:latin typeface="Palatino Linotype" panose="02040502050505030304" pitchFamily="18" charset="0"/>
              </a:rPr>
              <a:t>.) </a:t>
            </a:r>
            <a:r>
              <a:rPr lang="en-US" sz="2400" b="1" i="1" dirty="0">
                <a:latin typeface="Palatino Linotype" panose="02040502050505030304" pitchFamily="18" charset="0"/>
              </a:rPr>
              <a:t>Bibliotheca </a:t>
            </a:r>
            <a:r>
              <a:rPr lang="en-US" sz="2400" b="1" i="1" dirty="0" err="1">
                <a:latin typeface="Palatino Linotype" panose="02040502050505030304" pitchFamily="18" charset="0"/>
              </a:rPr>
              <a:t>historica</a:t>
            </a:r>
            <a:r>
              <a:rPr lang="en-US" sz="2400" b="1" i="1" dirty="0">
                <a:latin typeface="Palatino Linotype" panose="02040502050505030304" pitchFamily="18" charset="0"/>
              </a:rPr>
              <a:t> </a:t>
            </a:r>
            <a:r>
              <a:rPr lang="en-US" sz="2400" b="1" dirty="0">
                <a:latin typeface="Palatino Linotype" panose="02040502050505030304" pitchFamily="18" charset="0"/>
              </a:rPr>
              <a:t>5.69.3</a:t>
            </a:r>
            <a:endParaRPr lang="es-ES" sz="2400" b="1" dirty="0">
              <a:latin typeface="Palatino Linotype" panose="02040502050505030304" pitchFamily="18" charset="0"/>
            </a:endParaRPr>
          </a:p>
        </p:txBody>
      </p:sp>
      <p:sp>
        <p:nvSpPr>
          <p:cNvPr id="3" name="2 Marcador de contenido"/>
          <p:cNvSpPr>
            <a:spLocks noGrp="1"/>
          </p:cNvSpPr>
          <p:nvPr>
            <p:ph idx="1"/>
          </p:nvPr>
        </p:nvSpPr>
        <p:spPr>
          <a:xfrm>
            <a:off x="467544" y="1412776"/>
            <a:ext cx="8229600" cy="4464496"/>
          </a:xfrm>
        </p:spPr>
        <p:txBody>
          <a:bodyPr>
            <a:normAutofit/>
          </a:bodyPr>
          <a:lstStyle/>
          <a:p>
            <a:pPr marL="0" indent="0" algn="just">
              <a:lnSpc>
                <a:spcPts val="2500"/>
              </a:lnSpc>
              <a:spcBef>
                <a:spcPts val="480"/>
              </a:spcBef>
              <a:buNone/>
            </a:pPr>
            <a:r>
              <a:rPr lang="es-ES" sz="2000" dirty="0" err="1">
                <a:latin typeface="Palatino Linotype" panose="02040502050505030304" pitchFamily="18" charset="0"/>
              </a:rPr>
              <a:t>οἱ</a:t>
            </a:r>
            <a:r>
              <a:rPr lang="es-ES" sz="2000" dirty="0">
                <a:latin typeface="Palatino Linotype" panose="02040502050505030304" pitchFamily="18" charset="0"/>
              </a:rPr>
              <a:t> </a:t>
            </a:r>
            <a:r>
              <a:rPr lang="es-ES" sz="2000" dirty="0" err="1">
                <a:latin typeface="Palatino Linotype" panose="02040502050505030304" pitchFamily="18" charset="0"/>
              </a:rPr>
              <a:t>δὲ</a:t>
            </a:r>
            <a:r>
              <a:rPr lang="es-ES" sz="2000" dirty="0">
                <a:latin typeface="Palatino Linotype" panose="02040502050505030304" pitchFamily="18" charset="0"/>
              </a:rPr>
              <a:t> </a:t>
            </a:r>
            <a:r>
              <a:rPr lang="es-ES" sz="2000" dirty="0" err="1">
                <a:latin typeface="Palatino Linotype" panose="02040502050505030304" pitchFamily="18" charset="0"/>
              </a:rPr>
              <a:t>Σικελιῶτ</a:t>
            </a:r>
            <a:r>
              <a:rPr lang="es-ES" sz="2000" dirty="0">
                <a:latin typeface="Palatino Linotype" panose="02040502050505030304" pitchFamily="18" charset="0"/>
              </a:rPr>
              <a:t>αι, νῆσον ἱερὰν Δήμητρος καὶ Κόρης οἰκοῦντες, εἰκὸς εἶναί φασι τὴν δωρεὰν </a:t>
            </a:r>
            <a:r>
              <a:rPr lang="el-GR" sz="2000" dirty="0">
                <a:latin typeface="Palatino Linotype" panose="02040502050505030304" pitchFamily="18" charset="0"/>
              </a:rPr>
              <a:t>ταύτην πρώτοις τοῖς τὴν προσφιλεστάτην χώραν νεμομένοις δοθῆναι· ἄτοπον μὲν γὰρ ὑπάρχειν εὐκαρποτάτην αὐτὴν ὡς ἰδίαν ποιῆσαι</a:t>
            </a:r>
            <a:r>
              <a:rPr lang="es-ES" sz="2000" dirty="0">
                <a:latin typeface="Palatino Linotype" panose="02040502050505030304" pitchFamily="18" charset="0"/>
              </a:rPr>
              <a:t>, </a:t>
            </a:r>
            <a:r>
              <a:rPr lang="el-GR" sz="2000" dirty="0">
                <a:latin typeface="Palatino Linotype" panose="02040502050505030304" pitchFamily="18" charset="0"/>
              </a:rPr>
              <a:t>τῆς δ</a:t>
            </a:r>
            <a:r>
              <a:rPr lang="es-ES" sz="2000" dirty="0">
                <a:latin typeface="Palatino Linotype" panose="02040502050505030304" pitchFamily="18" charset="0"/>
              </a:rPr>
              <a:t>' </a:t>
            </a:r>
            <a:r>
              <a:rPr lang="el-GR" sz="2000" dirty="0">
                <a:latin typeface="Palatino Linotype" panose="02040502050505030304" pitchFamily="18" charset="0"/>
              </a:rPr>
              <a:t>εὐεργεσίας ὡς μηδὲν προσηκούσῃ ἐσχάτῃ μεταδοῦναι</a:t>
            </a:r>
            <a:r>
              <a:rPr lang="es-ES" sz="2000" dirty="0">
                <a:latin typeface="Palatino Linotype" panose="02040502050505030304" pitchFamily="18" charset="0"/>
              </a:rPr>
              <a:t>, </a:t>
            </a:r>
            <a:r>
              <a:rPr lang="el-GR" sz="2000" dirty="0">
                <a:latin typeface="Palatino Linotype" panose="02040502050505030304" pitchFamily="18" charset="0"/>
              </a:rPr>
              <a:t>καὶ ταῦτ</a:t>
            </a:r>
            <a:r>
              <a:rPr lang="es-ES" sz="2000" dirty="0">
                <a:latin typeface="Palatino Linotype" panose="02040502050505030304" pitchFamily="18" charset="0"/>
              </a:rPr>
              <a:t>' </a:t>
            </a:r>
            <a:r>
              <a:rPr lang="el-GR" sz="2000" dirty="0">
                <a:latin typeface="Palatino Linotype" panose="02040502050505030304" pitchFamily="18" charset="0"/>
              </a:rPr>
              <a:t>ἐν αὐτῇ τὴν οἴκησιν ἔχουσαν</a:t>
            </a:r>
            <a:r>
              <a:rPr lang="es-ES" sz="2000" dirty="0">
                <a:latin typeface="Palatino Linotype" panose="02040502050505030304" pitchFamily="18" charset="0"/>
              </a:rPr>
              <a:t>, </a:t>
            </a:r>
            <a:r>
              <a:rPr lang="el-GR" sz="2000" dirty="0">
                <a:latin typeface="Palatino Linotype" panose="02040502050505030304" pitchFamily="18" charset="0"/>
              </a:rPr>
              <a:t>εἴπερ καὶ τῆς Κόρης τὴν ἁρπαγὴν ἐν τῇ νήσῳ ταύτῃ γεγονέναι συμπεφώνηται</a:t>
            </a:r>
            <a:r>
              <a:rPr lang="es-ES" sz="2000" dirty="0">
                <a:latin typeface="Palatino Linotype" panose="02040502050505030304" pitchFamily="18" charset="0"/>
              </a:rPr>
              <a:t>. </a:t>
            </a:r>
            <a:r>
              <a:rPr lang="el-GR" sz="2000" dirty="0">
                <a:latin typeface="Palatino Linotype" panose="02040502050505030304" pitchFamily="18" charset="0"/>
              </a:rPr>
              <a:t>εἶναι δὲ καὶ τὴν χώραν οἰκειοτάτην τούτοις τοῖς καρποῖς</a:t>
            </a:r>
            <a:r>
              <a:rPr lang="es-ES" sz="2000" dirty="0">
                <a:latin typeface="Palatino Linotype" panose="02040502050505030304" pitchFamily="18" charset="0"/>
              </a:rPr>
              <a:t>, </a:t>
            </a:r>
            <a:r>
              <a:rPr lang="el-GR" sz="2000" dirty="0">
                <a:latin typeface="Palatino Linotype" panose="02040502050505030304" pitchFamily="18" charset="0"/>
              </a:rPr>
              <a:t>ἐν ᾗ καὶ </a:t>
            </a:r>
            <a:r>
              <a:rPr lang="el-GR" sz="2000" b="1" dirty="0">
                <a:latin typeface="Palatino Linotype" panose="02040502050505030304" pitchFamily="18" charset="0"/>
              </a:rPr>
              <a:t>τὸν ποιητὴν λέγειν</a:t>
            </a:r>
            <a:r>
              <a:rPr lang="es-ES" sz="2000" b="1" dirty="0">
                <a:latin typeface="Palatino Linotype" panose="02040502050505030304" pitchFamily="18" charset="0"/>
              </a:rPr>
              <a:t>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9.109-10)</a:t>
            </a:r>
          </a:p>
          <a:p>
            <a:pPr marL="720000" indent="0">
              <a:lnSpc>
                <a:spcPts val="2500"/>
              </a:lnSpc>
              <a:spcBef>
                <a:spcPts val="480"/>
              </a:spcBef>
              <a:buNone/>
            </a:pPr>
            <a:r>
              <a:rPr lang="el-GR" sz="2000" b="1" dirty="0">
                <a:latin typeface="Palatino Linotype" panose="02040502050505030304" pitchFamily="18" charset="0"/>
              </a:rPr>
              <a:t>ἀλλὰ τά γ' ἄσπαρτα καὶ ἀνήροτα πάντα φύονται</a:t>
            </a:r>
            <a:r>
              <a:rPr lang="el-GR" sz="2000" dirty="0">
                <a:latin typeface="Palatino Linotype" panose="02040502050505030304" pitchFamily="18" charset="0"/>
              </a:rPr>
              <a:t>,</a:t>
            </a:r>
            <a:endParaRPr lang="es-ES" sz="2000" dirty="0">
              <a:latin typeface="Palatino Linotype" panose="02040502050505030304" pitchFamily="18" charset="0"/>
            </a:endParaRPr>
          </a:p>
          <a:p>
            <a:pPr marL="720000" indent="0">
              <a:lnSpc>
                <a:spcPts val="2500"/>
              </a:lnSpc>
              <a:spcBef>
                <a:spcPts val="480"/>
              </a:spcBef>
              <a:buNone/>
            </a:pPr>
            <a:r>
              <a:rPr lang="el-GR" sz="2000" dirty="0">
                <a:latin typeface="Palatino Linotype" panose="02040502050505030304" pitchFamily="18" charset="0"/>
              </a:rPr>
              <a:t>πυροὶ καὶ κριθαί</a:t>
            </a:r>
            <a:r>
              <a:rPr lang="es-ES" sz="2000" dirty="0">
                <a:latin typeface="Palatino Linotype" panose="02040502050505030304" pitchFamily="18" charset="0"/>
              </a:rPr>
              <a:t>.</a:t>
            </a:r>
          </a:p>
          <a:p>
            <a:pPr marL="0" indent="0" algn="just">
              <a:lnSpc>
                <a:spcPts val="2500"/>
              </a:lnSpc>
              <a:spcBef>
                <a:spcPts val="480"/>
              </a:spcBef>
              <a:buNone/>
            </a:pPr>
            <a:r>
              <a:rPr lang="el-GR" sz="2000" dirty="0">
                <a:latin typeface="Palatino Linotype" panose="02040502050505030304" pitchFamily="18" charset="0"/>
              </a:rPr>
              <a:t>περὶ μὲν οὖν Δήμητρος τοιαῦτα μυθολογοῦσι.</a:t>
            </a:r>
            <a:endParaRPr lang="es-ES" sz="2000" dirty="0">
              <a:latin typeface="Palatino Linotype" panose="02040502050505030304" pitchFamily="18" charset="0"/>
            </a:endParaRPr>
          </a:p>
          <a:p>
            <a:endParaRPr lang="es-ES" dirty="0"/>
          </a:p>
        </p:txBody>
      </p:sp>
    </p:spTree>
    <p:extLst>
      <p:ext uri="{BB962C8B-B14F-4D97-AF65-F5344CB8AC3E}">
        <p14:creationId xmlns:p14="http://schemas.microsoft.com/office/powerpoint/2010/main" val="804049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38138"/>
          </a:xfrm>
        </p:spPr>
        <p:txBody>
          <a:bodyPr>
            <a:normAutofit/>
          </a:bodyPr>
          <a:lstStyle/>
          <a:p>
            <a:pPr algn="l"/>
            <a:r>
              <a:rPr lang="en-US" sz="2400" b="1" dirty="0">
                <a:latin typeface="Palatino Linotype" panose="02040502050505030304" pitchFamily="18" charset="0"/>
              </a:rPr>
              <a:t>3. Strabo </a:t>
            </a:r>
            <a:r>
              <a:rPr lang="en-US" sz="2400" b="1" dirty="0" err="1">
                <a:latin typeface="Palatino Linotype" panose="02040502050505030304" pitchFamily="18" charset="0"/>
              </a:rPr>
              <a:t>geographus</a:t>
            </a:r>
            <a:r>
              <a:rPr lang="en-US" sz="2400" b="1" dirty="0">
                <a:latin typeface="Palatino Linotype" panose="02040502050505030304" pitchFamily="18" charset="0"/>
              </a:rPr>
              <a:t> (ss. I </a:t>
            </a:r>
            <a:r>
              <a:rPr lang="en-US" sz="2400" b="1" dirty="0" err="1">
                <a:latin typeface="Palatino Linotype" panose="02040502050505030304" pitchFamily="18" charset="0"/>
              </a:rPr>
              <a:t>a.C</a:t>
            </a:r>
            <a:r>
              <a:rPr lang="en-US" sz="2400" b="1" dirty="0">
                <a:latin typeface="Palatino Linotype" panose="02040502050505030304" pitchFamily="18" charset="0"/>
              </a:rPr>
              <a:t>./ I </a:t>
            </a:r>
            <a:r>
              <a:rPr lang="en-US" sz="2400" b="1" dirty="0" err="1">
                <a:latin typeface="Palatino Linotype" panose="02040502050505030304" pitchFamily="18" charset="0"/>
              </a:rPr>
              <a:t>d.C.</a:t>
            </a:r>
            <a:r>
              <a:rPr lang="en-US" sz="2400" b="1" dirty="0">
                <a:latin typeface="Palatino Linotype" panose="02040502050505030304" pitchFamily="18" charset="0"/>
              </a:rPr>
              <a:t>) </a:t>
            </a:r>
            <a:r>
              <a:rPr lang="en-US" sz="2400" b="1" i="1" dirty="0" err="1">
                <a:latin typeface="Palatino Linotype" panose="02040502050505030304" pitchFamily="18" charset="0"/>
              </a:rPr>
              <a:t>Geographica</a:t>
            </a:r>
            <a:r>
              <a:rPr lang="en-US" sz="2400" b="1" i="1" dirty="0">
                <a:latin typeface="Palatino Linotype" panose="02040502050505030304" pitchFamily="18" charset="0"/>
              </a:rPr>
              <a:t> </a:t>
            </a:r>
            <a:r>
              <a:rPr lang="en-US" sz="2400" b="1" dirty="0" smtClean="0">
                <a:latin typeface="Palatino Linotype" panose="02040502050505030304" pitchFamily="18" charset="0"/>
              </a:rPr>
              <a:t>11.4.3</a:t>
            </a:r>
            <a:r>
              <a:rPr lang="es-ES" dirty="0" smtClean="0"/>
              <a:t/>
            </a:r>
            <a:br>
              <a:rPr lang="es-ES" dirty="0" smtClean="0"/>
            </a:br>
            <a:endParaRPr lang="es-ES" dirty="0"/>
          </a:p>
        </p:txBody>
      </p:sp>
      <p:sp>
        <p:nvSpPr>
          <p:cNvPr id="3" name="2 Marcador de contenido"/>
          <p:cNvSpPr>
            <a:spLocks noGrp="1"/>
          </p:cNvSpPr>
          <p:nvPr>
            <p:ph idx="1"/>
          </p:nvPr>
        </p:nvSpPr>
        <p:spPr>
          <a:xfrm>
            <a:off x="467544" y="1412776"/>
            <a:ext cx="8229600" cy="3672408"/>
          </a:xfrm>
        </p:spPr>
        <p:txBody>
          <a:bodyPr>
            <a:normAutofit/>
          </a:bodyPr>
          <a:lstStyle/>
          <a:p>
            <a:pPr marL="0" indent="0" algn="just">
              <a:lnSpc>
                <a:spcPts val="2500"/>
              </a:lnSpc>
              <a:spcBef>
                <a:spcPts val="480"/>
              </a:spcBef>
              <a:buNone/>
            </a:pPr>
            <a:r>
              <a:rPr lang="es-ES" sz="2000" dirty="0" err="1">
                <a:latin typeface="Palatino Linotype" panose="02040502050505030304" pitchFamily="18" charset="0"/>
              </a:rPr>
              <a:t>Τάχ</a:t>
            </a:r>
            <a:r>
              <a:rPr lang="es-ES" sz="2000" dirty="0">
                <a:latin typeface="Palatino Linotype" panose="02040502050505030304" pitchFamily="18" charset="0"/>
              </a:rPr>
              <a:t>α μὲν οὖν τῷ τοιούτῳ γένει τῶν ἀνθρώπων οὐδὲν δεῖ θαλάττης· οὐδὲ γὰρ τῇ γῇ χρῶνται κατ' ἀξίαν, πάντα μὲν ἐκφερούσῃ καρπὸν καὶ τὸν ἡμερώτατον, </a:t>
            </a:r>
            <a:r>
              <a:rPr lang="el-GR" sz="2000" dirty="0">
                <a:latin typeface="Palatino Linotype" panose="02040502050505030304" pitchFamily="18" charset="0"/>
              </a:rPr>
              <a:t>πᾶν δὲ φυτόν· καὶ γὰρ τὰ ἀειθαλῆ φέρει· τυγχάνει δ</a:t>
            </a:r>
            <a:r>
              <a:rPr lang="es-ES" sz="2000" dirty="0">
                <a:latin typeface="Palatino Linotype" panose="02040502050505030304" pitchFamily="18" charset="0"/>
              </a:rPr>
              <a:t>' </a:t>
            </a:r>
            <a:r>
              <a:rPr lang="el-GR" sz="2000" dirty="0">
                <a:latin typeface="Palatino Linotype" panose="02040502050505030304" pitchFamily="18" charset="0"/>
              </a:rPr>
              <a:t>ἐπιμελείας οὐδὲ μικρᾶς</a:t>
            </a:r>
            <a:r>
              <a:rPr lang="es-ES" sz="2000" dirty="0">
                <a:latin typeface="Palatino Linotype" panose="02040502050505030304" pitchFamily="18" charset="0"/>
              </a:rPr>
              <a:t>, </a:t>
            </a:r>
            <a:r>
              <a:rPr lang="el-GR" sz="2000" b="1" dirty="0">
                <a:latin typeface="Palatino Linotype" panose="02040502050505030304" pitchFamily="18" charset="0"/>
              </a:rPr>
              <a:t>ἀλλὰ τἀγαθὰ ἄσπαρτα καὶ ἀνήροτα πάντα φύονται</a:t>
            </a:r>
            <a:r>
              <a:rPr lang="es-ES" sz="2000" b="1" dirty="0">
                <a:latin typeface="Palatino Linotype" panose="02040502050505030304" pitchFamily="18" charset="0"/>
              </a:rPr>
              <a:t>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9.109), </a:t>
            </a:r>
            <a:r>
              <a:rPr lang="el-GR" sz="2000" dirty="0">
                <a:latin typeface="Palatino Linotype" panose="02040502050505030304" pitchFamily="18" charset="0"/>
              </a:rPr>
              <a:t>καθάπερ οἱ στρατεύσαντές φασι</a:t>
            </a:r>
            <a:r>
              <a:rPr lang="es-ES" sz="2000" dirty="0">
                <a:latin typeface="Palatino Linotype" panose="02040502050505030304" pitchFamily="18" charset="0"/>
              </a:rPr>
              <a:t>, </a:t>
            </a:r>
            <a:r>
              <a:rPr lang="el-GR" sz="2000" dirty="0">
                <a:latin typeface="Palatino Linotype" panose="02040502050505030304" pitchFamily="18" charset="0"/>
              </a:rPr>
              <a:t>Κυκλώπειόν τινα διηγούμενοι βίον· πολλαχοῦ γ</a:t>
            </a:r>
            <a:r>
              <a:rPr lang="es-ES" sz="2000" dirty="0" err="1">
                <a:latin typeface="Palatino Linotype" panose="02040502050505030304" pitchFamily="18" charset="0"/>
              </a:rPr>
              <a:t>οῦν</a:t>
            </a:r>
            <a:r>
              <a:rPr lang="es-ES" sz="2000" dirty="0">
                <a:latin typeface="Palatino Linotype" panose="02040502050505030304" pitchFamily="18" charset="0"/>
              </a:rPr>
              <a:t> </a:t>
            </a:r>
            <a:r>
              <a:rPr lang="el-GR" sz="2000" dirty="0">
                <a:latin typeface="Palatino Linotype" panose="02040502050505030304" pitchFamily="18" charset="0"/>
              </a:rPr>
              <a:t>σπαρεῖσαν ἅπαξ δὶς ἐκφέρειν καρπὸν ἢ καὶ τρίς</a:t>
            </a:r>
            <a:r>
              <a:rPr lang="es-ES" sz="2000" dirty="0">
                <a:latin typeface="Palatino Linotype" panose="02040502050505030304" pitchFamily="18" charset="0"/>
              </a:rPr>
              <a:t>, </a:t>
            </a:r>
            <a:r>
              <a:rPr lang="el-GR" sz="2000" dirty="0">
                <a:latin typeface="Palatino Linotype" panose="02040502050505030304" pitchFamily="18" charset="0"/>
              </a:rPr>
              <a:t>τὸν δὲ πρῶτον καὶ πεντηκοντάχουν</a:t>
            </a:r>
            <a:r>
              <a:rPr lang="es-ES" sz="2000" dirty="0">
                <a:latin typeface="Palatino Linotype" panose="02040502050505030304" pitchFamily="18" charset="0"/>
              </a:rPr>
              <a:t>, </a:t>
            </a:r>
            <a:r>
              <a:rPr lang="el-GR" sz="2000" dirty="0">
                <a:latin typeface="Palatino Linotype" panose="02040502050505030304" pitchFamily="18" charset="0"/>
              </a:rPr>
              <a:t>ἀνέαστον καὶ ταῦτα οὐδὲ σιδήρῳ τμηθεῖσαν ἀλλ</a:t>
            </a:r>
            <a:r>
              <a:rPr lang="es-ES" sz="2000" dirty="0">
                <a:latin typeface="Palatino Linotype" panose="02040502050505030304" pitchFamily="18" charset="0"/>
              </a:rPr>
              <a:t>' </a:t>
            </a:r>
            <a:r>
              <a:rPr lang="el-GR" sz="2000" dirty="0">
                <a:latin typeface="Palatino Linotype" panose="02040502050505030304" pitchFamily="18" charset="0"/>
              </a:rPr>
              <a:t>αὐτοξύλῳ ἀρότρῳ</a:t>
            </a:r>
            <a:r>
              <a:rPr lang="es-ES" sz="2000" dirty="0">
                <a:latin typeface="Palatino Linotype" panose="02040502050505030304" pitchFamily="18" charset="0"/>
              </a:rPr>
              <a:t>.</a:t>
            </a:r>
          </a:p>
          <a:p>
            <a:endParaRPr lang="es-ES" sz="1600" dirty="0"/>
          </a:p>
        </p:txBody>
      </p:sp>
    </p:spTree>
    <p:extLst>
      <p:ext uri="{BB962C8B-B14F-4D97-AF65-F5344CB8AC3E}">
        <p14:creationId xmlns:p14="http://schemas.microsoft.com/office/powerpoint/2010/main" val="3203424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720080"/>
          </a:xfrm>
        </p:spPr>
        <p:txBody>
          <a:bodyPr>
            <a:normAutofit fontScale="90000"/>
          </a:bodyPr>
          <a:lstStyle/>
          <a:p>
            <a:pPr algn="l"/>
            <a:r>
              <a:rPr lang="en-US" sz="2400" b="1" dirty="0">
                <a:latin typeface="Palatino Linotype" panose="02040502050505030304" pitchFamily="18" charset="0"/>
              </a:rPr>
              <a:t>4. Strabo </a:t>
            </a:r>
            <a:r>
              <a:rPr lang="en-US" sz="2400" b="1" dirty="0" err="1">
                <a:latin typeface="Palatino Linotype" panose="02040502050505030304" pitchFamily="18" charset="0"/>
              </a:rPr>
              <a:t>geographus</a:t>
            </a:r>
            <a:r>
              <a:rPr lang="en-US" sz="2400" b="1" dirty="0">
                <a:latin typeface="Palatino Linotype" panose="02040502050505030304" pitchFamily="18" charset="0"/>
              </a:rPr>
              <a:t> (ss. I </a:t>
            </a:r>
            <a:r>
              <a:rPr lang="en-US" sz="2400" b="1" dirty="0" err="1">
                <a:latin typeface="Palatino Linotype" panose="02040502050505030304" pitchFamily="18" charset="0"/>
              </a:rPr>
              <a:t>a.C</a:t>
            </a:r>
            <a:r>
              <a:rPr lang="en-US" sz="2400" b="1" dirty="0">
                <a:latin typeface="Palatino Linotype" panose="02040502050505030304" pitchFamily="18" charset="0"/>
              </a:rPr>
              <a:t>./ I </a:t>
            </a:r>
            <a:r>
              <a:rPr lang="en-US" sz="2400" b="1" dirty="0" err="1">
                <a:latin typeface="Palatino Linotype" panose="02040502050505030304" pitchFamily="18" charset="0"/>
              </a:rPr>
              <a:t>d.C.</a:t>
            </a:r>
            <a:r>
              <a:rPr lang="en-US" sz="2400" b="1" dirty="0">
                <a:latin typeface="Palatino Linotype" panose="02040502050505030304" pitchFamily="18" charset="0"/>
              </a:rPr>
              <a:t>) </a:t>
            </a:r>
            <a:r>
              <a:rPr lang="es-ES" sz="2400" b="1" i="1" dirty="0" err="1">
                <a:latin typeface="Palatino Linotype" panose="02040502050505030304" pitchFamily="18" charset="0"/>
              </a:rPr>
              <a:t>Geographica</a:t>
            </a:r>
            <a:r>
              <a:rPr lang="es-ES" sz="2400" b="1" i="1" dirty="0">
                <a:latin typeface="Palatino Linotype" panose="02040502050505030304" pitchFamily="18" charset="0"/>
              </a:rPr>
              <a:t> </a:t>
            </a:r>
            <a:r>
              <a:rPr lang="es-ES" sz="2400" b="1" dirty="0">
                <a:latin typeface="Palatino Linotype" panose="02040502050505030304" pitchFamily="18" charset="0"/>
              </a:rPr>
              <a:t>13.1.25</a:t>
            </a:r>
            <a:r>
              <a:rPr lang="es-ES" sz="2000" dirty="0"/>
              <a:t/>
            </a:r>
            <a:br>
              <a:rPr lang="es-ES" sz="2000" dirty="0"/>
            </a:br>
            <a:endParaRPr lang="es-ES" sz="2000" dirty="0">
              <a:latin typeface="Palatino Linotype" panose="02040502050505030304" pitchFamily="18" charset="0"/>
            </a:endParaRPr>
          </a:p>
        </p:txBody>
      </p:sp>
      <p:sp>
        <p:nvSpPr>
          <p:cNvPr id="3" name="2 Marcador de contenido"/>
          <p:cNvSpPr>
            <a:spLocks noGrp="1"/>
          </p:cNvSpPr>
          <p:nvPr>
            <p:ph idx="1"/>
          </p:nvPr>
        </p:nvSpPr>
        <p:spPr>
          <a:xfrm>
            <a:off x="467544" y="692696"/>
            <a:ext cx="8229600" cy="6237312"/>
          </a:xfrm>
        </p:spPr>
        <p:txBody>
          <a:bodyPr>
            <a:normAutofit fontScale="47500" lnSpcReduction="20000"/>
          </a:bodyPr>
          <a:lstStyle/>
          <a:p>
            <a:pPr marL="0" indent="0" algn="just">
              <a:lnSpc>
                <a:spcPts val="2400"/>
              </a:lnSpc>
              <a:spcBef>
                <a:spcPts val="480"/>
              </a:spcBef>
              <a:buNone/>
            </a:pPr>
            <a:r>
              <a:rPr lang="el-GR" sz="3600" dirty="0">
                <a:latin typeface="Palatino Linotype" panose="02040502050505030304" pitchFamily="18" charset="0"/>
              </a:rPr>
              <a:t>Εἰκάζει δὲ Πλάτων </a:t>
            </a:r>
            <a:r>
              <a:rPr lang="es-ES" sz="3600" dirty="0">
                <a:latin typeface="Palatino Linotype" panose="02040502050505030304" pitchFamily="18" charset="0"/>
              </a:rPr>
              <a:t>(</a:t>
            </a:r>
            <a:r>
              <a:rPr lang="es-ES" sz="3600" i="1" dirty="0" err="1">
                <a:latin typeface="Palatino Linotype" panose="02040502050505030304" pitchFamily="18" charset="0"/>
              </a:rPr>
              <a:t>Lg</a:t>
            </a:r>
            <a:r>
              <a:rPr lang="es-ES" sz="3600" dirty="0">
                <a:latin typeface="Palatino Linotype" panose="02040502050505030304" pitchFamily="18" charset="0"/>
              </a:rPr>
              <a:t>. 3.677-82) </a:t>
            </a:r>
            <a:r>
              <a:rPr lang="el-GR" sz="3600" dirty="0">
                <a:latin typeface="Palatino Linotype" panose="02040502050505030304" pitchFamily="18" charset="0"/>
              </a:rPr>
              <a:t>μετὰ τοὺς κατακλυσμοὺς τρία πολιτείας εἴδη συνίστασθαι· πρῶτον μὲν τὸ ἐπὶ τὰς ἀκρωρείας ἁπλοῦν τι καὶ ἄγριον</a:t>
            </a:r>
            <a:r>
              <a:rPr lang="es-ES" sz="3600" dirty="0">
                <a:latin typeface="Palatino Linotype" panose="02040502050505030304" pitchFamily="18" charset="0"/>
              </a:rPr>
              <a:t>, </a:t>
            </a:r>
            <a:r>
              <a:rPr lang="el-GR" sz="3600" dirty="0">
                <a:latin typeface="Palatino Linotype" panose="02040502050505030304" pitchFamily="18" charset="0"/>
              </a:rPr>
              <a:t>δεδιότων τὰ ὕδατα ἐπιπολάζοντα ἀκμὴν ἐν τοῖς πεδίοις· δεύτερον δὲ τὸ ἐν ταῖς ὑπωρείαις</a:t>
            </a:r>
            <a:r>
              <a:rPr lang="es-ES" sz="3600" dirty="0">
                <a:latin typeface="Palatino Linotype" panose="02040502050505030304" pitchFamily="18" charset="0"/>
              </a:rPr>
              <a:t>, </a:t>
            </a:r>
            <a:r>
              <a:rPr lang="el-GR" sz="3600" dirty="0">
                <a:latin typeface="Palatino Linotype" panose="02040502050505030304" pitchFamily="18" charset="0"/>
              </a:rPr>
              <a:t>θαρρούντων ἤδη κατὰ μικρόν</a:t>
            </a:r>
            <a:r>
              <a:rPr lang="es-ES" sz="3600" dirty="0">
                <a:latin typeface="Palatino Linotype" panose="02040502050505030304" pitchFamily="18" charset="0"/>
              </a:rPr>
              <a:t>, </a:t>
            </a:r>
            <a:r>
              <a:rPr lang="el-GR" sz="3600" dirty="0">
                <a:latin typeface="Palatino Linotype" panose="02040502050505030304" pitchFamily="18" charset="0"/>
              </a:rPr>
              <a:t>ἅτε δὴ καὶ τῶν πεδίων ἀρχομένων ἀναψύχεσθαι· τρίτον δὲ τὸ ἐν τοῖς </a:t>
            </a:r>
            <a:r>
              <a:rPr lang="el-GR" sz="3600" dirty="0" smtClean="0">
                <a:latin typeface="Palatino Linotype" panose="02040502050505030304" pitchFamily="18" charset="0"/>
              </a:rPr>
              <a:t>πεδίοις</a:t>
            </a:r>
            <a:r>
              <a:rPr lang="es-ES" sz="3600" dirty="0" smtClean="0">
                <a:latin typeface="Palatino Linotype" panose="02040502050505030304" pitchFamily="18" charset="0"/>
              </a:rPr>
              <a:t> [...] </a:t>
            </a:r>
            <a:r>
              <a:rPr lang="el-GR" sz="3600" dirty="0">
                <a:latin typeface="Palatino Linotype" panose="02040502050505030304" pitchFamily="18" charset="0"/>
              </a:rPr>
              <a:t>τὸ γὰρ μᾶλλον καὶ ἧττον θαρρεῖν πλησιάζειν τῇ θαλάττῃ πλείους ἂν ὑπογράφοι διαφορὰς πολιτειῶν καὶ ἠθῶν</a:t>
            </a:r>
            <a:r>
              <a:rPr lang="es-ES" sz="3600" dirty="0">
                <a:latin typeface="Palatino Linotype" panose="02040502050505030304" pitchFamily="18" charset="0"/>
              </a:rPr>
              <a:t>, </a:t>
            </a:r>
            <a:r>
              <a:rPr lang="el-GR" sz="3600" dirty="0">
                <a:latin typeface="Palatino Linotype" panose="02040502050505030304" pitchFamily="18" charset="0"/>
              </a:rPr>
              <a:t>καθάπερ τῶν </a:t>
            </a:r>
            <a:r>
              <a:rPr lang="es-ES" sz="3600" dirty="0" err="1">
                <a:latin typeface="Palatino Linotype" panose="02040502050505030304" pitchFamily="18" charset="0"/>
              </a:rPr>
              <a:t>ἀγ</a:t>
            </a:r>
            <a:r>
              <a:rPr lang="es-ES" sz="3600" dirty="0">
                <a:latin typeface="Palatino Linotype" panose="02040502050505030304" pitchFamily="18" charset="0"/>
              </a:rPr>
              <a:t>αθῶν </a:t>
            </a:r>
            <a:r>
              <a:rPr lang="el-GR" sz="3600" dirty="0">
                <a:latin typeface="Palatino Linotype" panose="02040502050505030304" pitchFamily="18" charset="0"/>
              </a:rPr>
              <a:t>τε καὶ τῶν ἀγρίων ἔτι πως ἐπὶ τὸ ἥμερον τῶν δευτέρων ὑποβεβηκότων</a:t>
            </a:r>
            <a:r>
              <a:rPr lang="es-ES" sz="3600" dirty="0">
                <a:latin typeface="Palatino Linotype" panose="02040502050505030304" pitchFamily="18" charset="0"/>
              </a:rPr>
              <a:t>. </a:t>
            </a:r>
            <a:r>
              <a:rPr lang="el-GR" sz="3600" dirty="0">
                <a:latin typeface="Palatino Linotype" panose="02040502050505030304" pitchFamily="18" charset="0"/>
              </a:rPr>
              <a:t>ἔστι δέ τις διαφορὰ καὶ παρὰ τούτοις τῶν ἀγροίκων καὶ μεσαγροίκων καὶ </a:t>
            </a:r>
            <a:r>
              <a:rPr lang="el-GR" sz="3600" dirty="0" smtClean="0">
                <a:latin typeface="Palatino Linotype" panose="02040502050505030304" pitchFamily="18" charset="0"/>
              </a:rPr>
              <a:t>πολιτικῶν</a:t>
            </a:r>
            <a:r>
              <a:rPr lang="es-ES" sz="3600" dirty="0" smtClean="0">
                <a:latin typeface="Palatino Linotype" panose="02040502050505030304" pitchFamily="18" charset="0"/>
              </a:rPr>
              <a:t> [...] </a:t>
            </a:r>
            <a:r>
              <a:rPr lang="el-GR" sz="3600" dirty="0">
                <a:latin typeface="Palatino Linotype" panose="02040502050505030304" pitchFamily="18" charset="0"/>
              </a:rPr>
              <a:t>ταύτας δὴ τὰς διαφορὰς ὑπογράφειν φησὶ </a:t>
            </a:r>
            <a:r>
              <a:rPr lang="el-GR" sz="3600" b="1" dirty="0">
                <a:latin typeface="Palatino Linotype" panose="02040502050505030304" pitchFamily="18" charset="0"/>
              </a:rPr>
              <a:t>τὸν ποιητὴν </a:t>
            </a:r>
            <a:r>
              <a:rPr lang="el-GR" sz="3600" dirty="0">
                <a:latin typeface="Palatino Linotype" panose="02040502050505030304" pitchFamily="18" charset="0"/>
              </a:rPr>
              <a:t>ὁ Πλάτων</a:t>
            </a:r>
            <a:r>
              <a:rPr lang="es-ES" sz="3600" dirty="0">
                <a:latin typeface="Palatino Linotype" panose="02040502050505030304" pitchFamily="18" charset="0"/>
              </a:rPr>
              <a:t>, </a:t>
            </a:r>
            <a:r>
              <a:rPr lang="el-GR" sz="3600" dirty="0">
                <a:latin typeface="Palatino Linotype" panose="02040502050505030304" pitchFamily="18" charset="0"/>
              </a:rPr>
              <a:t>τῆς μὲν πρώτης πολιτείας παράδειγμα τιθέντα τὸν </a:t>
            </a:r>
            <a:r>
              <a:rPr lang="el-GR" sz="3600" b="1" dirty="0">
                <a:latin typeface="Palatino Linotype" panose="02040502050505030304" pitchFamily="18" charset="0"/>
              </a:rPr>
              <a:t>τῶν Κυκλώπων βίον</a:t>
            </a:r>
            <a:r>
              <a:rPr lang="es-ES" sz="3600" dirty="0">
                <a:latin typeface="Palatino Linotype" panose="02040502050505030304" pitchFamily="18" charset="0"/>
              </a:rPr>
              <a:t>, </a:t>
            </a:r>
            <a:r>
              <a:rPr lang="el-GR" sz="3600" dirty="0">
                <a:latin typeface="Palatino Linotype" panose="02040502050505030304" pitchFamily="18" charset="0"/>
              </a:rPr>
              <a:t>αὐτοφυεῖς νεμομένων καρποὺς καὶ τὰς ἀκρωρείας κατεχόντων ἐν σπηλαίοις τισίν</a:t>
            </a:r>
            <a:r>
              <a:rPr lang="es-ES" sz="3600" dirty="0">
                <a:latin typeface="Palatino Linotype" panose="02040502050505030304" pitchFamily="18" charset="0"/>
              </a:rPr>
              <a:t> (</a:t>
            </a:r>
            <a:r>
              <a:rPr lang="es-ES" sz="3600" i="1" dirty="0" err="1">
                <a:latin typeface="Palatino Linotype" panose="02040502050505030304" pitchFamily="18" charset="0"/>
              </a:rPr>
              <a:t>Od</a:t>
            </a:r>
            <a:r>
              <a:rPr lang="es-ES" sz="3600" dirty="0">
                <a:latin typeface="Palatino Linotype" panose="02040502050505030304" pitchFamily="18" charset="0"/>
              </a:rPr>
              <a:t>. 9.109)</a:t>
            </a:r>
            <a:r>
              <a:rPr lang="el-GR" sz="3600" dirty="0">
                <a:latin typeface="Palatino Linotype" panose="02040502050505030304" pitchFamily="18" charset="0"/>
              </a:rPr>
              <a:t>·</a:t>
            </a:r>
            <a:endParaRPr lang="es-ES" sz="3600" dirty="0">
              <a:latin typeface="Palatino Linotype" panose="02040502050505030304" pitchFamily="18" charset="0"/>
            </a:endParaRPr>
          </a:p>
          <a:p>
            <a:pPr marL="720000" indent="0">
              <a:lnSpc>
                <a:spcPts val="2400"/>
              </a:lnSpc>
              <a:spcBef>
                <a:spcPts val="480"/>
              </a:spcBef>
              <a:buNone/>
            </a:pPr>
            <a:r>
              <a:rPr lang="el-GR" sz="3600" b="1" dirty="0">
                <a:latin typeface="Palatino Linotype" panose="02040502050505030304" pitchFamily="18" charset="0"/>
              </a:rPr>
              <a:t>ἀλλὰ τά γ' ἄσπαρτα καὶ ἀνήροτα πάντα φύονται</a:t>
            </a:r>
            <a:r>
              <a:rPr lang="el-GR" sz="3600" dirty="0">
                <a:latin typeface="Palatino Linotype" panose="02040502050505030304" pitchFamily="18" charset="0"/>
              </a:rPr>
              <a:t>,</a:t>
            </a:r>
            <a:endParaRPr lang="es-ES" sz="3600" dirty="0">
              <a:latin typeface="Palatino Linotype" panose="02040502050505030304" pitchFamily="18" charset="0"/>
            </a:endParaRPr>
          </a:p>
          <a:p>
            <a:pPr marL="0" indent="0">
              <a:lnSpc>
                <a:spcPts val="2400"/>
              </a:lnSpc>
              <a:spcBef>
                <a:spcPts val="480"/>
              </a:spcBef>
              <a:buNone/>
            </a:pPr>
            <a:r>
              <a:rPr lang="el-GR" sz="3600" dirty="0">
                <a:latin typeface="Palatino Linotype" panose="02040502050505030304" pitchFamily="18" charset="0"/>
              </a:rPr>
              <a:t>φησίν, αὐτοῖς · </a:t>
            </a:r>
            <a:endParaRPr lang="es-ES" sz="3600" dirty="0">
              <a:latin typeface="Palatino Linotype" panose="02040502050505030304" pitchFamily="18" charset="0"/>
            </a:endParaRPr>
          </a:p>
          <a:p>
            <a:pPr marL="720000" indent="0">
              <a:lnSpc>
                <a:spcPts val="2400"/>
              </a:lnSpc>
              <a:spcBef>
                <a:spcPts val="480"/>
              </a:spcBef>
              <a:buNone/>
            </a:pPr>
            <a:r>
              <a:rPr lang="el-GR" sz="3600" dirty="0">
                <a:latin typeface="Palatino Linotype" panose="02040502050505030304" pitchFamily="18" charset="0"/>
              </a:rPr>
              <a:t>τοῖσιν δ' οὐκ ἀγοραὶ βουληφόροι, οὔτε θέμιστες·</a:t>
            </a:r>
            <a:endParaRPr lang="es-ES" sz="3600" dirty="0">
              <a:latin typeface="Palatino Linotype" panose="02040502050505030304" pitchFamily="18" charset="0"/>
            </a:endParaRPr>
          </a:p>
          <a:p>
            <a:pPr marL="720000" indent="0">
              <a:lnSpc>
                <a:spcPts val="2400"/>
              </a:lnSpc>
              <a:spcBef>
                <a:spcPts val="480"/>
              </a:spcBef>
              <a:buNone/>
            </a:pPr>
            <a:r>
              <a:rPr lang="el-GR" sz="3600" dirty="0">
                <a:latin typeface="Palatino Linotype" panose="02040502050505030304" pitchFamily="18" charset="0"/>
              </a:rPr>
              <a:t>ἀλλ' οἵ γ' ὑψηλῶν ὀρέων ναίουσι κάρηνα,</a:t>
            </a:r>
            <a:endParaRPr lang="es-ES" sz="3600" dirty="0">
              <a:latin typeface="Palatino Linotype" panose="02040502050505030304" pitchFamily="18" charset="0"/>
            </a:endParaRPr>
          </a:p>
          <a:p>
            <a:pPr marL="720000" indent="0">
              <a:lnSpc>
                <a:spcPts val="2400"/>
              </a:lnSpc>
              <a:spcBef>
                <a:spcPts val="480"/>
              </a:spcBef>
              <a:buNone/>
            </a:pPr>
            <a:r>
              <a:rPr lang="el-GR" sz="3600" dirty="0">
                <a:latin typeface="Palatino Linotype" panose="02040502050505030304" pitchFamily="18" charset="0"/>
              </a:rPr>
              <a:t>ἐν σπέσσι γλαφυροῖσι, θεμιστεύει δὲ ἕκαστος</a:t>
            </a:r>
            <a:endParaRPr lang="es-ES" sz="3600" dirty="0">
              <a:latin typeface="Palatino Linotype" panose="02040502050505030304" pitchFamily="18" charset="0"/>
            </a:endParaRPr>
          </a:p>
          <a:p>
            <a:pPr marL="720000" indent="0">
              <a:lnSpc>
                <a:spcPts val="2400"/>
              </a:lnSpc>
              <a:spcBef>
                <a:spcPts val="480"/>
              </a:spcBef>
              <a:buNone/>
            </a:pPr>
            <a:r>
              <a:rPr lang="el-GR" sz="3600" dirty="0">
                <a:latin typeface="Palatino Linotype" panose="02040502050505030304" pitchFamily="18" charset="0"/>
              </a:rPr>
              <a:t>παίδων ἠδ</a:t>
            </a:r>
            <a:r>
              <a:rPr lang="es-ES" sz="3600" dirty="0">
                <a:latin typeface="Palatino Linotype" panose="02040502050505030304" pitchFamily="18" charset="0"/>
              </a:rPr>
              <a:t>' </a:t>
            </a:r>
            <a:r>
              <a:rPr lang="el-GR" sz="3600" dirty="0">
                <a:latin typeface="Palatino Linotype" panose="02040502050505030304" pitchFamily="18" charset="0"/>
              </a:rPr>
              <a:t>ἀλόχων (</a:t>
            </a:r>
            <a:r>
              <a:rPr lang="es-ES" sz="3600" i="1" dirty="0" err="1">
                <a:latin typeface="Palatino Linotype" panose="02040502050505030304" pitchFamily="18" charset="0"/>
              </a:rPr>
              <a:t>Od</a:t>
            </a:r>
            <a:r>
              <a:rPr lang="el-GR" sz="3600" dirty="0">
                <a:latin typeface="Palatino Linotype" panose="02040502050505030304" pitchFamily="18" charset="0"/>
              </a:rPr>
              <a:t>. 9.112-15)</a:t>
            </a:r>
            <a:r>
              <a:rPr lang="es-ES" sz="3600" dirty="0">
                <a:latin typeface="Palatino Linotype" panose="02040502050505030304" pitchFamily="18" charset="0"/>
              </a:rPr>
              <a:t>.</a:t>
            </a:r>
          </a:p>
          <a:p>
            <a:endParaRPr lang="es-ES" sz="1700" dirty="0">
              <a:latin typeface="Palatino Linotype" panose="02040502050505030304" pitchFamily="18" charset="0"/>
            </a:endParaRPr>
          </a:p>
        </p:txBody>
      </p:sp>
    </p:spTree>
    <p:extLst>
      <p:ext uri="{BB962C8B-B14F-4D97-AF65-F5344CB8AC3E}">
        <p14:creationId xmlns:p14="http://schemas.microsoft.com/office/powerpoint/2010/main" val="3030081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575048"/>
          </a:xfrm>
        </p:spPr>
        <p:txBody>
          <a:bodyPr>
            <a:normAutofit fontScale="90000"/>
          </a:bodyPr>
          <a:lstStyle/>
          <a:p>
            <a:pPr algn="l"/>
            <a:r>
              <a:rPr lang="es-ES" sz="2200" b="1" dirty="0" smtClean="0">
                <a:latin typeface="Palatino Linotype" panose="02040502050505030304" pitchFamily="18" charset="0"/>
              </a:rPr>
              <a:t/>
            </a:r>
            <a:br>
              <a:rPr lang="es-ES" sz="2200" b="1" dirty="0" smtClean="0">
                <a:latin typeface="Palatino Linotype" panose="02040502050505030304" pitchFamily="18" charset="0"/>
              </a:rPr>
            </a:br>
            <a:r>
              <a:rPr lang="es-ES" sz="2200" b="1" dirty="0">
                <a:latin typeface="Palatino Linotype" panose="02040502050505030304" pitchFamily="18" charset="0"/>
              </a:rPr>
              <a:t/>
            </a:r>
            <a:br>
              <a:rPr lang="es-ES" sz="2200" b="1" dirty="0">
                <a:latin typeface="Palatino Linotype" panose="02040502050505030304" pitchFamily="18" charset="0"/>
              </a:rPr>
            </a:br>
            <a:r>
              <a:rPr lang="es-ES" sz="3100" b="1" u="sng" dirty="0">
                <a:latin typeface="Palatino Linotype" panose="02040502050505030304" pitchFamily="18" charset="0"/>
              </a:rPr>
              <a:t>S. II d.C.: primeros textos con sentido metafórico de la mano de Luciano</a:t>
            </a:r>
            <a:r>
              <a:rPr lang="es-ES" sz="2000" dirty="0"/>
              <a:t/>
            </a:r>
            <a:br>
              <a:rPr lang="es-ES" sz="2000" dirty="0"/>
            </a:br>
            <a:r>
              <a:rPr lang="es-ES" sz="2200" b="1" dirty="0" smtClean="0">
                <a:latin typeface="Palatino Linotype" panose="02040502050505030304" pitchFamily="18" charset="0"/>
              </a:rPr>
              <a:t/>
            </a:r>
            <a:br>
              <a:rPr lang="es-ES" sz="2200" b="1" dirty="0" smtClean="0">
                <a:latin typeface="Palatino Linotype" panose="02040502050505030304" pitchFamily="18" charset="0"/>
              </a:rPr>
            </a:br>
            <a:r>
              <a:rPr lang="es-ES" sz="2700" b="1" dirty="0" smtClean="0">
                <a:latin typeface="Palatino Linotype" panose="02040502050505030304" pitchFamily="18" charset="0"/>
              </a:rPr>
              <a:t>5</a:t>
            </a:r>
            <a:r>
              <a:rPr lang="es-ES" sz="2700" b="1" dirty="0">
                <a:latin typeface="Palatino Linotype" panose="02040502050505030304" pitchFamily="18" charset="0"/>
              </a:rPr>
              <a:t>. </a:t>
            </a:r>
            <a:r>
              <a:rPr lang="es-ES" sz="2700" b="1" dirty="0" err="1">
                <a:latin typeface="Palatino Linotype" panose="02040502050505030304" pitchFamily="18" charset="0"/>
              </a:rPr>
              <a:t>Lucianus</a:t>
            </a:r>
            <a:r>
              <a:rPr lang="es-ES" sz="2700" b="1" dirty="0">
                <a:latin typeface="Palatino Linotype" panose="02040502050505030304" pitchFamily="18" charset="0"/>
              </a:rPr>
              <a:t> </a:t>
            </a:r>
            <a:r>
              <a:rPr lang="es-ES" sz="2700" b="1" dirty="0" err="1">
                <a:latin typeface="Palatino Linotype" panose="02040502050505030304" pitchFamily="18" charset="0"/>
              </a:rPr>
              <a:t>sophista</a:t>
            </a:r>
            <a:r>
              <a:rPr lang="es-ES" sz="2700" b="1" dirty="0">
                <a:latin typeface="Palatino Linotype" panose="02040502050505030304" pitchFamily="18" charset="0"/>
              </a:rPr>
              <a:t> (s. II d.C.) </a:t>
            </a:r>
            <a:r>
              <a:rPr lang="es-ES" sz="2700" b="1" i="1" dirty="0" err="1">
                <a:latin typeface="Palatino Linotype" panose="02040502050505030304" pitchFamily="18" charset="0"/>
              </a:rPr>
              <a:t>Phalaris</a:t>
            </a:r>
            <a:r>
              <a:rPr lang="es-ES" sz="2700" b="1" dirty="0">
                <a:latin typeface="Palatino Linotype" panose="02040502050505030304" pitchFamily="18" charset="0"/>
              </a:rPr>
              <a:t> 2 2.8</a:t>
            </a:r>
            <a:r>
              <a:rPr lang="es-ES" dirty="0"/>
              <a:t/>
            </a:r>
            <a:br>
              <a:rPr lang="es-ES" dirty="0"/>
            </a:br>
            <a:endParaRPr lang="es-ES" dirty="0"/>
          </a:p>
        </p:txBody>
      </p:sp>
      <p:sp>
        <p:nvSpPr>
          <p:cNvPr id="3" name="2 Marcador de contenido"/>
          <p:cNvSpPr>
            <a:spLocks noGrp="1"/>
          </p:cNvSpPr>
          <p:nvPr>
            <p:ph idx="1"/>
          </p:nvPr>
        </p:nvSpPr>
        <p:spPr>
          <a:xfrm>
            <a:off x="467544" y="2132856"/>
            <a:ext cx="8229600" cy="4608512"/>
          </a:xfrm>
        </p:spPr>
        <p:txBody>
          <a:bodyPr>
            <a:normAutofit/>
          </a:bodyPr>
          <a:lstStyle/>
          <a:p>
            <a:pPr marL="0" indent="0" algn="just">
              <a:lnSpc>
                <a:spcPts val="2500"/>
              </a:lnSpc>
              <a:spcBef>
                <a:spcPts val="480"/>
              </a:spcBef>
              <a:buNone/>
            </a:pPr>
            <a:r>
              <a:rPr lang="el-GR" sz="2000" dirty="0">
                <a:latin typeface="Palatino Linotype" panose="02040502050505030304" pitchFamily="18" charset="0"/>
              </a:rPr>
              <a:t>ὅτι μὲν δὴ ἐν κρημνοῖς τε οἰκοῦμεν αὐτοὶ καὶ πέτρας γεωργοῦμεν</a:t>
            </a:r>
            <a:r>
              <a:rPr lang="es-ES" sz="2000" dirty="0">
                <a:latin typeface="Palatino Linotype" panose="02040502050505030304" pitchFamily="18" charset="0"/>
              </a:rPr>
              <a:t>, </a:t>
            </a:r>
            <a:r>
              <a:rPr lang="el-GR" sz="2000" dirty="0">
                <a:latin typeface="Palatino Linotype" panose="02040502050505030304" pitchFamily="18" charset="0"/>
              </a:rPr>
              <a:t>οὐχ Ὅμηρον χρὴ περιμένειν δηλώσοντα ἡμῖν</a:t>
            </a:r>
            <a:r>
              <a:rPr lang="es-ES" sz="2000" dirty="0">
                <a:latin typeface="Palatino Linotype" panose="02040502050505030304" pitchFamily="18" charset="0"/>
              </a:rPr>
              <a:t> (</a:t>
            </a:r>
            <a:r>
              <a:rPr lang="es-ES" sz="2000" i="1" dirty="0">
                <a:latin typeface="Palatino Linotype" panose="02040502050505030304" pitchFamily="18" charset="0"/>
              </a:rPr>
              <a:t>Il</a:t>
            </a:r>
            <a:r>
              <a:rPr lang="es-ES" sz="2000" dirty="0">
                <a:latin typeface="Palatino Linotype" panose="02040502050505030304" pitchFamily="18" charset="0"/>
              </a:rPr>
              <a:t>. 2.519, 9.405), </a:t>
            </a:r>
            <a:r>
              <a:rPr lang="el-GR" sz="2000" dirty="0">
                <a:latin typeface="Palatino Linotype" panose="02040502050505030304" pitchFamily="18" charset="0"/>
              </a:rPr>
              <a:t>ἀλλ</a:t>
            </a:r>
            <a:r>
              <a:rPr lang="es-ES" sz="2000" dirty="0">
                <a:latin typeface="Palatino Linotype" panose="02040502050505030304" pitchFamily="18" charset="0"/>
              </a:rPr>
              <a:t>' </a:t>
            </a:r>
            <a:r>
              <a:rPr lang="el-GR" sz="2000" dirty="0">
                <a:latin typeface="Palatino Linotype" panose="02040502050505030304" pitchFamily="18" charset="0"/>
              </a:rPr>
              <a:t>ὁρᾶν πάρεστι ταῦτα</a:t>
            </a:r>
            <a:r>
              <a:rPr lang="es-ES" sz="2000" dirty="0">
                <a:latin typeface="Palatino Linotype" panose="02040502050505030304" pitchFamily="18" charset="0"/>
              </a:rPr>
              <a:t>. </a:t>
            </a:r>
            <a:r>
              <a:rPr lang="el-GR" sz="2000" dirty="0">
                <a:latin typeface="Palatino Linotype" panose="02040502050505030304" pitchFamily="18" charset="0"/>
              </a:rPr>
              <a:t>καὶ ὅσον ἐπὶ τῇ γῇ</a:t>
            </a:r>
            <a:r>
              <a:rPr lang="es-ES" sz="2000" dirty="0">
                <a:latin typeface="Palatino Linotype" panose="02040502050505030304" pitchFamily="18" charset="0"/>
              </a:rPr>
              <a:t>, </a:t>
            </a:r>
            <a:r>
              <a:rPr lang="el-GR" sz="2000" dirty="0">
                <a:latin typeface="Palatino Linotype" panose="02040502050505030304" pitchFamily="18" charset="0"/>
              </a:rPr>
              <a:t>βαθεῖ λιμῷ ἀεὶ συνῆμεν ἄν</a:t>
            </a:r>
            <a:r>
              <a:rPr lang="es-ES" sz="2000" dirty="0">
                <a:latin typeface="Palatino Linotype" panose="02040502050505030304" pitchFamily="18" charset="0"/>
              </a:rPr>
              <a:t>, </a:t>
            </a:r>
            <a:r>
              <a:rPr lang="el-GR" sz="2000" dirty="0">
                <a:latin typeface="Palatino Linotype" panose="02040502050505030304" pitchFamily="18" charset="0"/>
              </a:rPr>
              <a:t>τὸ δ</a:t>
            </a:r>
            <a:r>
              <a:rPr lang="es-ES" sz="2000" dirty="0">
                <a:latin typeface="Palatino Linotype" panose="02040502050505030304" pitchFamily="18" charset="0"/>
              </a:rPr>
              <a:t>' </a:t>
            </a:r>
            <a:r>
              <a:rPr lang="el-GR" sz="2000" dirty="0">
                <a:latin typeface="Palatino Linotype" panose="02040502050505030304" pitchFamily="18" charset="0"/>
              </a:rPr>
              <a:t>ἱερὸν καὶ ὁ Πύθιος καὶ τὸ χρηστήριον καὶ οἱ θύοντες καὶ οἱ εὐσεβοῦντες</a:t>
            </a:r>
            <a:r>
              <a:rPr lang="es-ES" sz="2000" dirty="0">
                <a:latin typeface="Palatino Linotype" panose="02040502050505030304" pitchFamily="18" charset="0"/>
              </a:rPr>
              <a:t>, </a:t>
            </a:r>
            <a:r>
              <a:rPr lang="el-GR" sz="2000" dirty="0">
                <a:latin typeface="Palatino Linotype" panose="02040502050505030304" pitchFamily="18" charset="0"/>
              </a:rPr>
              <a:t>ταῦτα Δελφῶν τὰ πεδία</a:t>
            </a:r>
            <a:r>
              <a:rPr lang="es-ES" sz="2000" dirty="0">
                <a:latin typeface="Palatino Linotype" panose="02040502050505030304" pitchFamily="18" charset="0"/>
              </a:rPr>
              <a:t>, </a:t>
            </a:r>
            <a:r>
              <a:rPr lang="el-GR" sz="2000" dirty="0">
                <a:latin typeface="Palatino Linotype" panose="02040502050505030304" pitchFamily="18" charset="0"/>
              </a:rPr>
              <a:t>ταῦτα ἡ πρόσοδος</a:t>
            </a:r>
            <a:r>
              <a:rPr lang="es-ES" sz="2000" dirty="0">
                <a:latin typeface="Palatino Linotype" panose="02040502050505030304" pitchFamily="18" charset="0"/>
              </a:rPr>
              <a:t>, </a:t>
            </a:r>
            <a:r>
              <a:rPr lang="el-GR" sz="2000" dirty="0">
                <a:latin typeface="Palatino Linotype" panose="02040502050505030304" pitchFamily="18" charset="0"/>
              </a:rPr>
              <a:t>ἐντεῦθεν ἡ εὐπορία</a:t>
            </a:r>
            <a:r>
              <a:rPr lang="es-ES" sz="2000" dirty="0">
                <a:latin typeface="Palatino Linotype" panose="02040502050505030304" pitchFamily="18" charset="0"/>
              </a:rPr>
              <a:t>, </a:t>
            </a:r>
            <a:r>
              <a:rPr lang="el-GR" sz="2000" dirty="0">
                <a:latin typeface="Palatino Linotype" panose="02040502050505030304" pitchFamily="18" charset="0"/>
              </a:rPr>
              <a:t>ἐντεῦθεν αἱ τροφαί</a:t>
            </a:r>
            <a:r>
              <a:rPr lang="es-ES" sz="2000" dirty="0">
                <a:latin typeface="Palatino Linotype" panose="02040502050505030304" pitchFamily="18" charset="0"/>
              </a:rPr>
              <a:t> - </a:t>
            </a:r>
            <a:r>
              <a:rPr lang="el-GR" sz="2000" dirty="0">
                <a:latin typeface="Palatino Linotype" panose="02040502050505030304" pitchFamily="18" charset="0"/>
              </a:rPr>
              <a:t>χρὴ γὰρ τἀληθῆ πρός γε ἡμᾶς αὐτοὺς λέγειν</a:t>
            </a:r>
            <a:r>
              <a:rPr lang="es-ES" sz="2000" dirty="0">
                <a:latin typeface="Palatino Linotype" panose="02040502050505030304" pitchFamily="18" charset="0"/>
              </a:rPr>
              <a:t> - </a:t>
            </a:r>
            <a:r>
              <a:rPr lang="el-GR" sz="2000" dirty="0">
                <a:latin typeface="Palatino Linotype" panose="02040502050505030304" pitchFamily="18" charset="0"/>
              </a:rPr>
              <a:t>καὶ </a:t>
            </a:r>
            <a:r>
              <a:rPr lang="el-GR" sz="2000" b="1" dirty="0">
                <a:latin typeface="Palatino Linotype" panose="02040502050505030304" pitchFamily="18" charset="0"/>
              </a:rPr>
              <a:t>τὸ λεγόμενον ὑπὸ τῶν ποιητῶν</a:t>
            </a:r>
            <a:r>
              <a:rPr lang="es-ES" sz="2000" b="1" dirty="0">
                <a:latin typeface="Palatino Linotype" panose="02040502050505030304" pitchFamily="18" charset="0"/>
              </a:rPr>
              <a:t>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9.109), </a:t>
            </a:r>
            <a:r>
              <a:rPr lang="el-GR" sz="2000" b="1" dirty="0">
                <a:latin typeface="Palatino Linotype" panose="02040502050505030304" pitchFamily="18" charset="0"/>
              </a:rPr>
              <a:t>ἄσπαρτα ἡμῖν καὶ ἀνήροτα φύεται τὰ πάντα </a:t>
            </a:r>
            <a:r>
              <a:rPr lang="el-GR" sz="2000" dirty="0">
                <a:latin typeface="Palatino Linotype" panose="02040502050505030304" pitchFamily="18" charset="0"/>
              </a:rPr>
              <a:t>ὑπὸ γεωργῷ τῷ θεῷ</a:t>
            </a:r>
            <a:r>
              <a:rPr lang="es-ES" sz="2000" dirty="0">
                <a:latin typeface="Palatino Linotype" panose="02040502050505030304" pitchFamily="18" charset="0"/>
              </a:rPr>
              <a:t>, </a:t>
            </a:r>
            <a:r>
              <a:rPr lang="el-GR" sz="2000" dirty="0">
                <a:latin typeface="Palatino Linotype" panose="02040502050505030304" pitchFamily="18" charset="0"/>
              </a:rPr>
              <a:t>ὃς οὐ μόνον τὰ παρὰ τοῖς Ἕλλησιν ἀγαθὰ γιγνόμενα παρέχει</a:t>
            </a:r>
            <a:r>
              <a:rPr lang="es-ES" sz="2000" dirty="0">
                <a:latin typeface="Palatino Linotype" panose="02040502050505030304" pitchFamily="18" charset="0"/>
              </a:rPr>
              <a:t>, </a:t>
            </a:r>
            <a:r>
              <a:rPr lang="el-GR" sz="2000" dirty="0">
                <a:latin typeface="Palatino Linotype" panose="02040502050505030304" pitchFamily="18" charset="0"/>
              </a:rPr>
              <a:t>ἀλλ</a:t>
            </a:r>
            <a:r>
              <a:rPr lang="es-ES" sz="2000" dirty="0">
                <a:latin typeface="Palatino Linotype" panose="02040502050505030304" pitchFamily="18" charset="0"/>
              </a:rPr>
              <a:t>' </a:t>
            </a:r>
            <a:r>
              <a:rPr lang="el-GR" sz="2000" dirty="0">
                <a:latin typeface="Palatino Linotype" panose="02040502050505030304" pitchFamily="18" charset="0"/>
              </a:rPr>
              <a:t>εἴ τι ἐν Φρυξὶν ἢ Λυδοῖς ἢ Πέρσαις ἢ Ἀσσυρίοις ἢ Φοίνιξιν ἢ Ἰταλιώταις ἢ Ὑπερβορέοις αὐτοῖς</a:t>
            </a:r>
            <a:r>
              <a:rPr lang="es-ES" sz="2000" dirty="0">
                <a:latin typeface="Palatino Linotype" panose="02040502050505030304" pitchFamily="18" charset="0"/>
              </a:rPr>
              <a:t>, </a:t>
            </a:r>
            <a:r>
              <a:rPr lang="el-GR" sz="2000" dirty="0">
                <a:latin typeface="Palatino Linotype" panose="02040502050505030304" pitchFamily="18" charset="0"/>
              </a:rPr>
              <a:t>πάντα ἐς Δελφοὺς ἀφικνεῖται</a:t>
            </a:r>
            <a:r>
              <a:rPr lang="es-ES" sz="2000" dirty="0">
                <a:latin typeface="Palatino Linotype" panose="02040502050505030304" pitchFamily="18" charset="0"/>
              </a:rPr>
              <a:t>. </a:t>
            </a:r>
            <a:r>
              <a:rPr lang="el-GR" sz="2000" dirty="0">
                <a:latin typeface="Palatino Linotype" panose="02040502050505030304" pitchFamily="18" charset="0"/>
              </a:rPr>
              <a:t>καὶ τὰ δεύτερα μετὰ τὸν θεὸν ἡμεῖς τιμώμεθα ὑφ</a:t>
            </a:r>
            <a:r>
              <a:rPr lang="es-ES" sz="2000" dirty="0">
                <a:latin typeface="Palatino Linotype" panose="02040502050505030304" pitchFamily="18" charset="0"/>
              </a:rPr>
              <a:t>' </a:t>
            </a:r>
            <a:r>
              <a:rPr lang="el-GR" sz="2000" dirty="0">
                <a:latin typeface="Palatino Linotype" panose="02040502050505030304" pitchFamily="18" charset="0"/>
              </a:rPr>
              <a:t>ἁπάντων καὶ εὐποροῦμεν καὶ εὐδαιμονοῦμεν·</a:t>
            </a:r>
            <a:r>
              <a:rPr lang="es-ES" sz="2000" dirty="0">
                <a:latin typeface="Palatino Linotype" panose="02040502050505030304" pitchFamily="18" charset="0"/>
              </a:rPr>
              <a:t> </a:t>
            </a:r>
          </a:p>
          <a:p>
            <a:pPr marL="0" indent="0" algn="just">
              <a:lnSpc>
                <a:spcPts val="2400"/>
              </a:lnSpc>
              <a:spcBef>
                <a:spcPts val="24"/>
              </a:spcBef>
              <a:buNone/>
            </a:pPr>
            <a:r>
              <a:rPr lang="es-ES" sz="1700" dirty="0">
                <a:latin typeface="Palatino Linotype" panose="02040502050505030304" pitchFamily="18" charset="0"/>
              </a:rPr>
              <a:t> </a:t>
            </a:r>
          </a:p>
          <a:p>
            <a:endParaRPr lang="es-ES" dirty="0"/>
          </a:p>
        </p:txBody>
      </p:sp>
    </p:spTree>
    <p:extLst>
      <p:ext uri="{BB962C8B-B14F-4D97-AF65-F5344CB8AC3E}">
        <p14:creationId xmlns:p14="http://schemas.microsoft.com/office/powerpoint/2010/main" val="3179219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496944" cy="1210146"/>
          </a:xfrm>
        </p:spPr>
        <p:txBody>
          <a:bodyPr>
            <a:normAutofit/>
          </a:bodyPr>
          <a:lstStyle/>
          <a:p>
            <a:pPr algn="l">
              <a:lnSpc>
                <a:spcPts val="2400"/>
              </a:lnSpc>
              <a:spcBef>
                <a:spcPts val="24"/>
              </a:spcBef>
            </a:pPr>
            <a:r>
              <a:rPr lang="es-ES" sz="2400" b="1" dirty="0">
                <a:latin typeface="Palatino Linotype" panose="02040502050505030304" pitchFamily="18" charset="0"/>
              </a:rPr>
              <a:t>6. </a:t>
            </a:r>
            <a:r>
              <a:rPr lang="es-ES" sz="2400" b="1" dirty="0" err="1">
                <a:latin typeface="Palatino Linotype" panose="02040502050505030304" pitchFamily="18" charset="0"/>
              </a:rPr>
              <a:t>Lucianus</a:t>
            </a:r>
            <a:r>
              <a:rPr lang="es-ES" sz="2400" b="1" dirty="0">
                <a:latin typeface="Palatino Linotype" panose="02040502050505030304" pitchFamily="18" charset="0"/>
              </a:rPr>
              <a:t> </a:t>
            </a:r>
            <a:r>
              <a:rPr lang="es-ES" sz="2400" b="1" dirty="0" err="1">
                <a:latin typeface="Palatino Linotype" panose="02040502050505030304" pitchFamily="18" charset="0"/>
              </a:rPr>
              <a:t>sophista</a:t>
            </a:r>
            <a:r>
              <a:rPr lang="es-ES" sz="2400" b="1" dirty="0">
                <a:latin typeface="Palatino Linotype" panose="02040502050505030304" pitchFamily="18" charset="0"/>
              </a:rPr>
              <a:t> (s. II d.C.) </a:t>
            </a:r>
            <a:r>
              <a:rPr lang="es-ES" sz="2400" b="1" i="1" dirty="0">
                <a:latin typeface="Palatino Linotype" panose="02040502050505030304" pitchFamily="18" charset="0"/>
              </a:rPr>
              <a:t>De parasito </a:t>
            </a:r>
            <a:r>
              <a:rPr lang="es-ES" sz="2400" b="1" i="1" dirty="0" err="1">
                <a:latin typeface="Palatino Linotype" panose="02040502050505030304" pitchFamily="18" charset="0"/>
              </a:rPr>
              <a:t>sive</a:t>
            </a:r>
            <a:r>
              <a:rPr lang="es-ES" sz="2400" b="1" i="1" dirty="0">
                <a:latin typeface="Palatino Linotype" panose="02040502050505030304" pitchFamily="18" charset="0"/>
              </a:rPr>
              <a:t> </a:t>
            </a:r>
            <a:r>
              <a:rPr lang="es-ES" sz="2400" b="1" i="1" dirty="0" err="1">
                <a:latin typeface="Palatino Linotype" panose="02040502050505030304" pitchFamily="18" charset="0"/>
              </a:rPr>
              <a:t>artem</a:t>
            </a:r>
            <a:r>
              <a:rPr lang="es-ES" sz="2400" b="1" i="1" dirty="0">
                <a:latin typeface="Palatino Linotype" panose="02040502050505030304" pitchFamily="18" charset="0"/>
              </a:rPr>
              <a:t> </a:t>
            </a:r>
            <a:r>
              <a:rPr lang="es-ES" sz="2400" b="1" i="1" dirty="0" err="1" smtClean="0">
                <a:latin typeface="Palatino Linotype" panose="02040502050505030304" pitchFamily="18" charset="0"/>
              </a:rPr>
              <a:t>esse</a:t>
            </a:r>
            <a:r>
              <a:rPr lang="es-ES" sz="2400" b="1" i="1" dirty="0" smtClean="0">
                <a:latin typeface="Palatino Linotype" panose="02040502050505030304" pitchFamily="18" charset="0"/>
              </a:rPr>
              <a:t> </a:t>
            </a:r>
            <a:r>
              <a:rPr lang="es-ES" sz="2400" b="1" i="1" dirty="0" err="1" smtClean="0">
                <a:latin typeface="Palatino Linotype" panose="02040502050505030304" pitchFamily="18" charset="0"/>
              </a:rPr>
              <a:t>parasiticam</a:t>
            </a:r>
            <a:r>
              <a:rPr lang="es-ES" sz="2400" b="1" i="1" dirty="0" smtClean="0">
                <a:latin typeface="Palatino Linotype" panose="02040502050505030304" pitchFamily="18" charset="0"/>
              </a:rPr>
              <a:t> </a:t>
            </a:r>
            <a:r>
              <a:rPr lang="es-ES" sz="2400" b="1" dirty="0">
                <a:latin typeface="Palatino Linotype" panose="02040502050505030304" pitchFamily="18" charset="0"/>
              </a:rPr>
              <a:t>23-24</a:t>
            </a:r>
            <a:r>
              <a:rPr lang="es-ES" dirty="0"/>
              <a:t/>
            </a:r>
            <a:br>
              <a:rPr lang="es-ES" dirty="0"/>
            </a:br>
            <a:endParaRPr lang="es-ES" dirty="0"/>
          </a:p>
        </p:txBody>
      </p:sp>
      <p:sp>
        <p:nvSpPr>
          <p:cNvPr id="3" name="2 Marcador de contenido"/>
          <p:cNvSpPr>
            <a:spLocks noGrp="1"/>
          </p:cNvSpPr>
          <p:nvPr>
            <p:ph idx="1"/>
          </p:nvPr>
        </p:nvSpPr>
        <p:spPr>
          <a:xfrm>
            <a:off x="467544" y="1412776"/>
            <a:ext cx="8229600" cy="4176464"/>
          </a:xfrm>
        </p:spPr>
        <p:txBody>
          <a:bodyPr>
            <a:normAutofit/>
          </a:bodyPr>
          <a:lstStyle/>
          <a:p>
            <a:pPr marL="0" indent="0" algn="just">
              <a:lnSpc>
                <a:spcPts val="2500"/>
              </a:lnSpc>
              <a:spcBef>
                <a:spcPts val="24"/>
              </a:spcBef>
              <a:buNone/>
            </a:pPr>
            <a:r>
              <a:rPr lang="es-ES" sz="2000" dirty="0" err="1">
                <a:latin typeface="Palatino Linotype" panose="02040502050505030304" pitchFamily="18" charset="0"/>
              </a:rPr>
              <a:t>Ὅτι</a:t>
            </a:r>
            <a:r>
              <a:rPr lang="es-ES" sz="2000" dirty="0">
                <a:latin typeface="Palatino Linotype" panose="02040502050505030304" pitchFamily="18" charset="0"/>
              </a:rPr>
              <a:t> </a:t>
            </a:r>
            <a:r>
              <a:rPr lang="es-ES" sz="2000" dirty="0" err="1">
                <a:latin typeface="Palatino Linotype" panose="02040502050505030304" pitchFamily="18" charset="0"/>
              </a:rPr>
              <a:t>γε</a:t>
            </a:r>
            <a:r>
              <a:rPr lang="es-ES" sz="2000" dirty="0">
                <a:latin typeface="Palatino Linotype" panose="02040502050505030304" pitchFamily="18" charset="0"/>
              </a:rPr>
              <a:t> </a:t>
            </a:r>
            <a:r>
              <a:rPr lang="es-ES" sz="2000" dirty="0" err="1">
                <a:latin typeface="Palatino Linotype" panose="02040502050505030304" pitchFamily="18" charset="0"/>
              </a:rPr>
              <a:t>μὴν</a:t>
            </a:r>
            <a:r>
              <a:rPr lang="es-ES" sz="2000" dirty="0">
                <a:latin typeface="Palatino Linotype" panose="02040502050505030304" pitchFamily="18" charset="0"/>
              </a:rPr>
              <a:t> ἡ βα</a:t>
            </a:r>
            <a:r>
              <a:rPr lang="es-ES" sz="2000" dirty="0" err="1">
                <a:latin typeface="Palatino Linotype" panose="02040502050505030304" pitchFamily="18" charset="0"/>
              </a:rPr>
              <a:t>σιλικωτάτη</a:t>
            </a:r>
            <a:r>
              <a:rPr lang="es-ES" sz="2000" dirty="0">
                <a:latin typeface="Palatino Linotype" panose="02040502050505030304" pitchFamily="18" charset="0"/>
              </a:rPr>
              <a:t> </a:t>
            </a:r>
            <a:r>
              <a:rPr lang="es-ES" sz="2000" dirty="0" err="1">
                <a:latin typeface="Palatino Linotype" panose="02040502050505030304" pitchFamily="18" charset="0"/>
              </a:rPr>
              <a:t>τῶν</a:t>
            </a:r>
            <a:r>
              <a:rPr lang="es-ES" sz="2000" dirty="0">
                <a:latin typeface="Palatino Linotype" panose="02040502050505030304" pitchFamily="18" charset="0"/>
              </a:rPr>
              <a:t> </a:t>
            </a:r>
            <a:r>
              <a:rPr lang="es-ES" sz="2000" dirty="0" err="1">
                <a:latin typeface="Palatino Linotype" panose="02040502050505030304" pitchFamily="18" charset="0"/>
              </a:rPr>
              <a:t>τεχνῶν</a:t>
            </a:r>
            <a:r>
              <a:rPr lang="es-ES" sz="2000" dirty="0">
                <a:latin typeface="Palatino Linotype" panose="02040502050505030304" pitchFamily="18" charset="0"/>
              </a:rPr>
              <a:t> </a:t>
            </a:r>
            <a:r>
              <a:rPr lang="es-ES" sz="2000" dirty="0" err="1">
                <a:latin typeface="Palatino Linotype" panose="02040502050505030304" pitchFamily="18" charset="0"/>
              </a:rPr>
              <a:t>ἔστιν</a:t>
            </a:r>
            <a:r>
              <a:rPr lang="es-ES" sz="2000" dirty="0">
                <a:latin typeface="Palatino Linotype" panose="02040502050505030304" pitchFamily="18" charset="0"/>
              </a:rPr>
              <a:t> α</a:t>
            </a:r>
            <a:r>
              <a:rPr lang="es-ES" sz="2000" dirty="0" err="1">
                <a:latin typeface="Palatino Linotype" panose="02040502050505030304" pitchFamily="18" charset="0"/>
              </a:rPr>
              <a:t>ὕτη</a:t>
            </a:r>
            <a:r>
              <a:rPr lang="es-ES" sz="2000" dirty="0">
                <a:latin typeface="Palatino Linotype" panose="02040502050505030304" pitchFamily="18" charset="0"/>
              </a:rPr>
              <a:t>, </a:t>
            </a:r>
            <a:r>
              <a:rPr lang="es-ES" sz="2000" dirty="0" err="1">
                <a:latin typeface="Palatino Linotype" panose="02040502050505030304" pitchFamily="18" charset="0"/>
              </a:rPr>
              <a:t>μάθοις</a:t>
            </a:r>
            <a:r>
              <a:rPr lang="es-ES" sz="2000" dirty="0">
                <a:latin typeface="Palatino Linotype" panose="02040502050505030304" pitchFamily="18" charset="0"/>
              </a:rPr>
              <a:t> </a:t>
            </a:r>
            <a:r>
              <a:rPr lang="es-ES" sz="2000" dirty="0" err="1">
                <a:latin typeface="Palatino Linotype" panose="02040502050505030304" pitchFamily="18" charset="0"/>
              </a:rPr>
              <a:t>ἂν</a:t>
            </a:r>
            <a:r>
              <a:rPr lang="es-ES" sz="2000" dirty="0">
                <a:latin typeface="Palatino Linotype" panose="02040502050505030304" pitchFamily="18" charset="0"/>
              </a:rPr>
              <a:t> καὶ </a:t>
            </a:r>
            <a:r>
              <a:rPr lang="es-ES" sz="2000" dirty="0" err="1">
                <a:latin typeface="Palatino Linotype" panose="02040502050505030304" pitchFamily="18" charset="0"/>
              </a:rPr>
              <a:t>ἐκ</a:t>
            </a:r>
            <a:r>
              <a:rPr lang="es-ES" sz="2000" dirty="0">
                <a:latin typeface="Palatino Linotype" panose="02040502050505030304" pitchFamily="18" charset="0"/>
              </a:rPr>
              <a:t> </a:t>
            </a:r>
            <a:r>
              <a:rPr lang="es-ES" sz="2000" dirty="0" err="1">
                <a:latin typeface="Palatino Linotype" panose="02040502050505030304" pitchFamily="18" charset="0"/>
              </a:rPr>
              <a:t>τοῦδε</a:t>
            </a:r>
            <a:r>
              <a:rPr lang="es-ES" sz="2000" dirty="0">
                <a:latin typeface="Palatino Linotype" panose="02040502050505030304" pitchFamily="18" charset="0"/>
              </a:rPr>
              <a:t> </a:t>
            </a:r>
            <a:r>
              <a:rPr lang="es-ES" sz="2000" dirty="0" err="1">
                <a:latin typeface="Palatino Linotype" panose="02040502050505030304" pitchFamily="18" charset="0"/>
              </a:rPr>
              <a:t>οὐχ</a:t>
            </a:r>
            <a:r>
              <a:rPr lang="es-ES" sz="2000" dirty="0">
                <a:latin typeface="Palatino Linotype" panose="02040502050505030304" pitchFamily="18" charset="0"/>
              </a:rPr>
              <a:t> </a:t>
            </a:r>
            <a:r>
              <a:rPr lang="es-ES" sz="2000" dirty="0" err="1">
                <a:latin typeface="Palatino Linotype" panose="02040502050505030304" pitchFamily="18" charset="0"/>
              </a:rPr>
              <a:t>ἥκιστ</a:t>
            </a:r>
            <a:r>
              <a:rPr lang="es-ES" sz="2000" dirty="0">
                <a:latin typeface="Palatino Linotype" panose="02040502050505030304" pitchFamily="18" charset="0"/>
              </a:rPr>
              <a:t>α· τὰς </a:t>
            </a:r>
            <a:r>
              <a:rPr lang="el-GR" sz="2000" dirty="0">
                <a:latin typeface="Palatino Linotype" panose="02040502050505030304" pitchFamily="18" charset="0"/>
              </a:rPr>
              <a:t>μὲν γὰρ λοιπὰς τέχνας οὐ μόνον κακοπαθοῦντες καὶ ἱδροῦντες</a:t>
            </a:r>
            <a:r>
              <a:rPr lang="es-ES" sz="2000" dirty="0">
                <a:latin typeface="Palatino Linotype" panose="02040502050505030304" pitchFamily="18" charset="0"/>
              </a:rPr>
              <a:t>, </a:t>
            </a:r>
            <a:r>
              <a:rPr lang="el-GR" sz="2000" dirty="0">
                <a:latin typeface="Palatino Linotype" panose="02040502050505030304" pitchFamily="18" charset="0"/>
              </a:rPr>
              <a:t>ἀλλὰ νὴ Δία καθήμενοι καὶ ἑστῶτες ἐργάζονται ὥσπερ ἀμέλει δοῦλοι τῶν τεχνῶν</a:t>
            </a:r>
            <a:r>
              <a:rPr lang="es-ES" sz="2000" dirty="0">
                <a:latin typeface="Palatino Linotype" panose="02040502050505030304" pitchFamily="18" charset="0"/>
              </a:rPr>
              <a:t>, </a:t>
            </a:r>
            <a:r>
              <a:rPr lang="el-GR" sz="2000" dirty="0">
                <a:latin typeface="Palatino Linotype" panose="02040502050505030304" pitchFamily="18" charset="0"/>
              </a:rPr>
              <a:t>ὁ δὲ παράσιτος μεταχειρίζεται τὴν αὑτοῦ τέχνην ὡς βασιλεὺς κατακείμενος</a:t>
            </a:r>
            <a:r>
              <a:rPr lang="es-ES" sz="2000" dirty="0">
                <a:latin typeface="Palatino Linotype" panose="02040502050505030304" pitchFamily="18" charset="0"/>
              </a:rPr>
              <a:t>. </a:t>
            </a:r>
            <a:r>
              <a:rPr lang="el-GR" sz="2000" dirty="0">
                <a:latin typeface="Palatino Linotype" panose="02040502050505030304" pitchFamily="18" charset="0"/>
              </a:rPr>
              <a:t>Ἐκεῖνα μὲν γὰρ τί δεῖ λέγειν περὶ τῆς εὐδαιμονίας αὐτοῦ</a:t>
            </a:r>
            <a:r>
              <a:rPr lang="es-ES" sz="2000" dirty="0">
                <a:latin typeface="Palatino Linotype" panose="02040502050505030304" pitchFamily="18" charset="0"/>
              </a:rPr>
              <a:t>, </a:t>
            </a:r>
            <a:r>
              <a:rPr lang="el-GR" sz="2000" dirty="0">
                <a:latin typeface="Palatino Linotype" panose="02040502050505030304" pitchFamily="18" charset="0"/>
              </a:rPr>
              <a:t>ὅτι δὴ μόνος </a:t>
            </a:r>
            <a:r>
              <a:rPr lang="el-GR" sz="2000" b="1" dirty="0">
                <a:latin typeface="Palatino Linotype" panose="02040502050505030304" pitchFamily="18" charset="0"/>
              </a:rPr>
              <a:t>κατὰ τὸν σοφὸν Ὅμηρον</a:t>
            </a:r>
            <a:r>
              <a:rPr lang="es-ES" sz="2000" b="1" dirty="0">
                <a:latin typeface="Palatino Linotype" panose="02040502050505030304" pitchFamily="18" charset="0"/>
              </a:rPr>
              <a:t>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9.108-9) </a:t>
            </a:r>
            <a:r>
              <a:rPr lang="el-GR" sz="2000" dirty="0">
                <a:latin typeface="Palatino Linotype" panose="02040502050505030304" pitchFamily="18" charset="0"/>
              </a:rPr>
              <a:t>οὔτε φυτεύει χερσὶ φυτὸν οὔτε ἀροῖ</a:t>
            </a:r>
            <a:r>
              <a:rPr lang="es-ES" sz="2000" dirty="0">
                <a:latin typeface="Palatino Linotype" panose="02040502050505030304" pitchFamily="18" charset="0"/>
              </a:rPr>
              <a:t>, </a:t>
            </a:r>
            <a:r>
              <a:rPr lang="el-GR" sz="2000" b="1" dirty="0">
                <a:latin typeface="Palatino Linotype" panose="02040502050505030304" pitchFamily="18" charset="0"/>
              </a:rPr>
              <a:t>ἀλλὰ τά γ</a:t>
            </a:r>
            <a:r>
              <a:rPr lang="es-ES" sz="2000" b="1" dirty="0">
                <a:latin typeface="Palatino Linotype" panose="02040502050505030304" pitchFamily="18" charset="0"/>
              </a:rPr>
              <a:t>' </a:t>
            </a:r>
            <a:r>
              <a:rPr lang="el-GR" sz="2000" b="1" dirty="0">
                <a:latin typeface="Palatino Linotype" panose="02040502050505030304" pitchFamily="18" charset="0"/>
              </a:rPr>
              <a:t>ἄσπαρτα καὶ ἀνήροτα πάντα</a:t>
            </a:r>
            <a:r>
              <a:rPr lang="es-ES" sz="2000" b="1" dirty="0">
                <a:latin typeface="Palatino Linotype" panose="02040502050505030304" pitchFamily="18" charset="0"/>
              </a:rPr>
              <a:t> </a:t>
            </a:r>
            <a:r>
              <a:rPr lang="es-ES" sz="2000" b="1" dirty="0" err="1">
                <a:latin typeface="Palatino Linotype" panose="02040502050505030304" pitchFamily="18" charset="0"/>
              </a:rPr>
              <a:t>νέμετ</a:t>
            </a:r>
            <a:r>
              <a:rPr lang="es-ES" sz="2000" b="1" dirty="0">
                <a:latin typeface="Palatino Linotype" panose="02040502050505030304" pitchFamily="18" charset="0"/>
              </a:rPr>
              <a:t>αι</a:t>
            </a:r>
            <a:r>
              <a:rPr lang="es-ES" sz="2000" dirty="0" smtClean="0">
                <a:latin typeface="Palatino Linotype" panose="02040502050505030304" pitchFamily="18" charset="0"/>
              </a:rPr>
              <a:t>;</a:t>
            </a:r>
            <a:endParaRPr lang="es-ES" sz="2000" dirty="0">
              <a:latin typeface="Palatino Linotype" panose="02040502050505030304" pitchFamily="18" charset="0"/>
            </a:endParaRPr>
          </a:p>
        </p:txBody>
      </p:sp>
    </p:spTree>
    <p:extLst>
      <p:ext uri="{BB962C8B-B14F-4D97-AF65-F5344CB8AC3E}">
        <p14:creationId xmlns:p14="http://schemas.microsoft.com/office/powerpoint/2010/main" val="1548085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864096"/>
          </a:xfrm>
        </p:spPr>
        <p:txBody>
          <a:bodyPr>
            <a:normAutofit fontScale="90000"/>
          </a:bodyPr>
          <a:lstStyle/>
          <a:p>
            <a:pPr algn="l"/>
            <a:r>
              <a:rPr lang="es-ES" sz="2700" b="1" dirty="0">
                <a:latin typeface="Palatino Linotype" panose="02040502050505030304" pitchFamily="18" charset="0"/>
              </a:rPr>
              <a:t>7. </a:t>
            </a:r>
            <a:r>
              <a:rPr lang="es-ES" sz="2700" b="1" dirty="0" err="1">
                <a:latin typeface="Palatino Linotype" panose="02040502050505030304" pitchFamily="18" charset="0"/>
              </a:rPr>
              <a:t>Maximus</a:t>
            </a:r>
            <a:r>
              <a:rPr lang="es-ES" sz="2700" b="1" dirty="0">
                <a:latin typeface="Palatino Linotype" panose="02040502050505030304" pitchFamily="18" charset="0"/>
              </a:rPr>
              <a:t> </a:t>
            </a:r>
            <a:r>
              <a:rPr lang="es-ES" sz="2700" b="1" dirty="0" err="1">
                <a:latin typeface="Palatino Linotype" panose="02040502050505030304" pitchFamily="18" charset="0"/>
              </a:rPr>
              <a:t>Tyrius</a:t>
            </a:r>
            <a:r>
              <a:rPr lang="es-ES" sz="2700" b="1" dirty="0">
                <a:latin typeface="Palatino Linotype" panose="02040502050505030304" pitchFamily="18" charset="0"/>
              </a:rPr>
              <a:t> (s. II d.C.) </a:t>
            </a:r>
            <a:r>
              <a:rPr lang="es-ES" sz="2700" b="1" i="1" dirty="0" err="1">
                <a:latin typeface="Palatino Linotype" panose="02040502050505030304" pitchFamily="18" charset="0"/>
              </a:rPr>
              <a:t>Dissertationes</a:t>
            </a:r>
            <a:r>
              <a:rPr lang="es-ES" sz="2700" b="1" i="1" dirty="0">
                <a:latin typeface="Palatino Linotype" panose="02040502050505030304" pitchFamily="18" charset="0"/>
              </a:rPr>
              <a:t> </a:t>
            </a:r>
            <a:r>
              <a:rPr lang="es-ES" sz="2700" b="1" dirty="0">
                <a:latin typeface="Palatino Linotype" panose="02040502050505030304" pitchFamily="18" charset="0"/>
              </a:rPr>
              <a:t>23.5</a:t>
            </a:r>
            <a:r>
              <a:rPr lang="es-ES" dirty="0"/>
              <a:t/>
            </a:r>
            <a:br>
              <a:rPr lang="es-ES" dirty="0"/>
            </a:br>
            <a:endParaRPr lang="es-ES" dirty="0"/>
          </a:p>
        </p:txBody>
      </p:sp>
      <p:sp>
        <p:nvSpPr>
          <p:cNvPr id="3" name="2 Marcador de contenido"/>
          <p:cNvSpPr>
            <a:spLocks noGrp="1"/>
          </p:cNvSpPr>
          <p:nvPr>
            <p:ph idx="1"/>
          </p:nvPr>
        </p:nvSpPr>
        <p:spPr>
          <a:xfrm>
            <a:off x="467544" y="1196752"/>
            <a:ext cx="8229600" cy="4320480"/>
          </a:xfrm>
        </p:spPr>
        <p:txBody>
          <a:bodyPr>
            <a:normAutofit/>
          </a:bodyPr>
          <a:lstStyle/>
          <a:p>
            <a:pPr marL="0" indent="0" algn="just">
              <a:lnSpc>
                <a:spcPts val="2500"/>
              </a:lnSpc>
              <a:spcBef>
                <a:spcPts val="480"/>
              </a:spcBef>
              <a:buNone/>
            </a:pPr>
            <a:r>
              <a:rPr lang="es-ES" sz="2000" dirty="0" err="1">
                <a:latin typeface="Palatino Linotype" panose="02040502050505030304" pitchFamily="18" charset="0"/>
              </a:rPr>
              <a:t>Ἀλλ</a:t>
            </a:r>
            <a:r>
              <a:rPr lang="es-ES" sz="2000" dirty="0">
                <a:latin typeface="Palatino Linotype" panose="02040502050505030304" pitchFamily="18" charset="0"/>
              </a:rPr>
              <a:t>' </a:t>
            </a:r>
            <a:r>
              <a:rPr lang="es-ES" sz="2000" dirty="0" err="1">
                <a:latin typeface="Palatino Linotype" panose="02040502050505030304" pitchFamily="18" charset="0"/>
              </a:rPr>
              <a:t>οὐδὲ</a:t>
            </a:r>
            <a:r>
              <a:rPr lang="es-ES" sz="2000" dirty="0">
                <a:latin typeface="Palatino Linotype" panose="02040502050505030304" pitchFamily="18" charset="0"/>
              </a:rPr>
              <a:t> </a:t>
            </a:r>
            <a:r>
              <a:rPr lang="es-ES" sz="2000" dirty="0" err="1">
                <a:latin typeface="Palatino Linotype" panose="02040502050505030304" pitchFamily="18" charset="0"/>
              </a:rPr>
              <a:t>νῦν</a:t>
            </a:r>
            <a:r>
              <a:rPr lang="es-ES" sz="2000" dirty="0">
                <a:latin typeface="Palatino Linotype" panose="02040502050505030304" pitchFamily="18" charset="0"/>
              </a:rPr>
              <a:t> </a:t>
            </a:r>
            <a:r>
              <a:rPr lang="es-ES" sz="2000" dirty="0" err="1">
                <a:latin typeface="Palatino Linotype" panose="02040502050505030304" pitchFamily="18" charset="0"/>
              </a:rPr>
              <a:t>δεῖ</a:t>
            </a:r>
            <a:r>
              <a:rPr lang="es-ES" sz="2000" dirty="0">
                <a:latin typeface="Palatino Linotype" panose="02040502050505030304" pitchFamily="18" charset="0"/>
              </a:rPr>
              <a:t> </a:t>
            </a:r>
            <a:r>
              <a:rPr lang="es-ES" sz="2000" dirty="0" err="1">
                <a:latin typeface="Palatino Linotype" panose="02040502050505030304" pitchFamily="18" charset="0"/>
              </a:rPr>
              <a:t>γεωργί</a:t>
            </a:r>
            <a:r>
              <a:rPr lang="es-ES" sz="2000" dirty="0">
                <a:latin typeface="Palatino Linotype" panose="02040502050505030304" pitchFamily="18" charset="0"/>
              </a:rPr>
              <a:t>ας· οὐ γὰρ ἐξέκαμεν ἡ γῆ τοὺς καρποὺς αὐτομάτους φέ</a:t>
            </a:r>
            <a:r>
              <a:rPr lang="el-GR" sz="2000" dirty="0">
                <a:latin typeface="Palatino Linotype" panose="02040502050505030304" pitchFamily="18" charset="0"/>
              </a:rPr>
              <a:t>ρουσα· φέρει μὲν τροφήν</a:t>
            </a:r>
            <a:r>
              <a:rPr lang="es-ES" sz="2000" dirty="0">
                <a:latin typeface="Palatino Linotype" panose="02040502050505030304" pitchFamily="18" charset="0"/>
              </a:rPr>
              <a:t>, </a:t>
            </a:r>
            <a:r>
              <a:rPr lang="el-GR" sz="2000" dirty="0">
                <a:latin typeface="Palatino Linotype" panose="02040502050505030304" pitchFamily="18" charset="0"/>
              </a:rPr>
              <a:t>φηγοὺς καὶ ὄγχνας· φέρει δὲ ποτὸν αὐτοφυές</a:t>
            </a:r>
            <a:r>
              <a:rPr lang="es-ES" sz="2000" dirty="0">
                <a:latin typeface="Palatino Linotype" panose="02040502050505030304" pitchFamily="18" charset="0"/>
              </a:rPr>
              <a:t>, </a:t>
            </a:r>
            <a:r>
              <a:rPr lang="el-GR" sz="2000" dirty="0">
                <a:latin typeface="Palatino Linotype" panose="02040502050505030304" pitchFamily="18" charset="0"/>
              </a:rPr>
              <a:t>Νεῖλον καὶ Ἴστρον καὶ Ἀχελωὸν καὶ Μαίανδρον</a:t>
            </a:r>
            <a:r>
              <a:rPr lang="es-ES" sz="2000" dirty="0">
                <a:latin typeface="Palatino Linotype" panose="02040502050505030304" pitchFamily="18" charset="0"/>
              </a:rPr>
              <a:t>, </a:t>
            </a:r>
            <a:r>
              <a:rPr lang="el-GR" sz="2000" dirty="0">
                <a:latin typeface="Palatino Linotype" panose="02040502050505030304" pitchFamily="18" charset="0"/>
              </a:rPr>
              <a:t>καὶ ἄλλους κρατῆρας ἀενάους ναμάτων καθαρῶν καὶ νηφαλίων</a:t>
            </a:r>
            <a:r>
              <a:rPr lang="es-ES" sz="2000" dirty="0">
                <a:latin typeface="Palatino Linotype" panose="02040502050505030304" pitchFamily="18" charset="0"/>
              </a:rPr>
              <a:t>· </a:t>
            </a:r>
            <a:r>
              <a:rPr lang="el-GR" sz="2000" dirty="0">
                <a:latin typeface="Palatino Linotype" panose="02040502050505030304" pitchFamily="18" charset="0"/>
              </a:rPr>
              <a:t>γεωργ</a:t>
            </a:r>
            <a:r>
              <a:rPr lang="es-ES" sz="2000" dirty="0" err="1">
                <a:latin typeface="Palatino Linotype" panose="02040502050505030304" pitchFamily="18" charset="0"/>
              </a:rPr>
              <a:t>εῖ</a:t>
            </a:r>
            <a:r>
              <a:rPr lang="es-ES" sz="2000" dirty="0">
                <a:latin typeface="Palatino Linotype" panose="02040502050505030304" pitchFamily="18" charset="0"/>
              </a:rPr>
              <a:t> </a:t>
            </a:r>
            <a:r>
              <a:rPr lang="es-ES" sz="2000" dirty="0" err="1">
                <a:latin typeface="Palatino Linotype" panose="02040502050505030304" pitchFamily="18" charset="0"/>
              </a:rPr>
              <a:t>δὲ</a:t>
            </a:r>
            <a:r>
              <a:rPr lang="es-ES" sz="2000" dirty="0">
                <a:latin typeface="Palatino Linotype" panose="02040502050505030304" pitchFamily="18" charset="0"/>
              </a:rPr>
              <a:t> τ</a:t>
            </a:r>
            <a:r>
              <a:rPr lang="el-GR" sz="2000" dirty="0">
                <a:latin typeface="Palatino Linotype" panose="02040502050505030304" pitchFamily="18" charset="0"/>
              </a:rPr>
              <a:t>αῦτα οὐ πρεςβύτης Ἰκάριος οὐδὲ Βοιώτιος ἀνήρ ἢ Θετταλικός, ἀλλ</a:t>
            </a:r>
            <a:r>
              <a:rPr lang="es-ES" sz="2000" dirty="0">
                <a:latin typeface="Palatino Linotype" panose="02040502050505030304" pitchFamily="18" charset="0"/>
              </a:rPr>
              <a:t>' </a:t>
            </a:r>
            <a:r>
              <a:rPr lang="el-GR" sz="2000" dirty="0">
                <a:latin typeface="Palatino Linotype" panose="02040502050505030304" pitchFamily="18" charset="0"/>
              </a:rPr>
              <a:t>ἥλιος αὐτὸς καὶ σελήνη θάλπουσα καὶ ὄμβροι τρέφοντες καὶ ἄνεμοι διαπνέοντες καὶ ὧραι ἀμείβουσαι καὶ γῆ βλαστάνουσα· οὗτοι γεωργοὶ ἀθάνατοι ἐγκάρπων φυτῶν καὶ δένδρων καὶ μηδὲν ἀνθρωπίνης τέχνης προσδεομένων</a:t>
            </a:r>
            <a:r>
              <a:rPr lang="es-ES" sz="2000" dirty="0">
                <a:latin typeface="Palatino Linotype" panose="02040502050505030304" pitchFamily="18" charset="0"/>
              </a:rPr>
              <a:t>. </a:t>
            </a:r>
            <a:r>
              <a:rPr lang="el-GR" sz="2000" dirty="0">
                <a:latin typeface="Palatino Linotype" panose="02040502050505030304" pitchFamily="18" charset="0"/>
              </a:rPr>
              <a:t>ταύτην τὴν γεωργίαν οὐδεὶς παύει, οὐ λοιμός, οὐ λιμός, οὐ πόλεμος, </a:t>
            </a:r>
            <a:endParaRPr lang="es-ES" sz="2000" dirty="0">
              <a:latin typeface="Palatino Linotype" panose="02040502050505030304" pitchFamily="18" charset="0"/>
            </a:endParaRPr>
          </a:p>
          <a:p>
            <a:pPr marL="720000" indent="0">
              <a:lnSpc>
                <a:spcPts val="2500"/>
              </a:lnSpc>
              <a:spcBef>
                <a:spcPts val="480"/>
              </a:spcBef>
              <a:buNone/>
            </a:pPr>
            <a:r>
              <a:rPr lang="el-GR" sz="2000" b="1" dirty="0">
                <a:latin typeface="Palatino Linotype" panose="02040502050505030304" pitchFamily="18" charset="0"/>
              </a:rPr>
              <a:t>ἀλλὰ τά γ</a:t>
            </a:r>
            <a:r>
              <a:rPr lang="el-GR" sz="2000" b="1" dirty="0" smtClean="0">
                <a:latin typeface="Palatino Linotype" panose="02040502050505030304" pitchFamily="18" charset="0"/>
              </a:rPr>
              <a:t>' </a:t>
            </a:r>
            <a:r>
              <a:rPr lang="el-GR" sz="2000" b="1" dirty="0">
                <a:latin typeface="Palatino Linotype" panose="02040502050505030304" pitchFamily="18" charset="0"/>
              </a:rPr>
              <a:t>ἄσπαρτα καὶ ἀνήροτα πάντα φύονται </a:t>
            </a:r>
            <a:r>
              <a:rPr lang="el-GR" sz="2000" dirty="0">
                <a:latin typeface="Palatino Linotype" panose="02040502050505030304" pitchFamily="18" charset="0"/>
              </a:rPr>
              <a:t>(</a:t>
            </a:r>
            <a:r>
              <a:rPr lang="es-ES" sz="2000" i="1" dirty="0" err="1">
                <a:latin typeface="Palatino Linotype" panose="02040502050505030304" pitchFamily="18" charset="0"/>
              </a:rPr>
              <a:t>Od</a:t>
            </a:r>
            <a:r>
              <a:rPr lang="el-GR" sz="2000" dirty="0">
                <a:latin typeface="Palatino Linotype" panose="02040502050505030304" pitchFamily="18" charset="0"/>
              </a:rPr>
              <a:t>. 9.109).</a:t>
            </a:r>
            <a:endParaRPr lang="es-ES" sz="2000" dirty="0">
              <a:latin typeface="Palatino Linotype" panose="02040502050505030304" pitchFamily="18" charset="0"/>
            </a:endParaRPr>
          </a:p>
          <a:p>
            <a:pPr marL="0" indent="0">
              <a:lnSpc>
                <a:spcPts val="2400"/>
              </a:lnSpc>
              <a:spcBef>
                <a:spcPts val="24"/>
              </a:spcBef>
              <a:buNone/>
            </a:pPr>
            <a:r>
              <a:rPr lang="el-GR" sz="1700" dirty="0">
                <a:latin typeface="Palatino Linotype" panose="02040502050505030304" pitchFamily="18" charset="0"/>
              </a:rPr>
              <a:t> </a:t>
            </a:r>
            <a:endParaRPr lang="es-ES" sz="1700" dirty="0">
              <a:latin typeface="Palatino Linotype" panose="02040502050505030304" pitchFamily="18" charset="0"/>
            </a:endParaRPr>
          </a:p>
          <a:p>
            <a:pPr marL="0" indent="0">
              <a:buNone/>
            </a:pPr>
            <a:endParaRPr lang="es-ES" dirty="0"/>
          </a:p>
        </p:txBody>
      </p:sp>
    </p:spTree>
    <p:extLst>
      <p:ext uri="{BB962C8B-B14F-4D97-AF65-F5344CB8AC3E}">
        <p14:creationId xmlns:p14="http://schemas.microsoft.com/office/powerpoint/2010/main" val="378671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143000"/>
          </a:xfrm>
        </p:spPr>
        <p:txBody>
          <a:bodyPr>
            <a:normAutofit fontScale="90000"/>
          </a:bodyPr>
          <a:lstStyle/>
          <a:p>
            <a:pPr algn="l"/>
            <a:r>
              <a:rPr lang="es-ES" sz="2700" b="1" dirty="0">
                <a:latin typeface="Palatino Linotype" panose="02040502050505030304" pitchFamily="18" charset="0"/>
              </a:rPr>
              <a:t>8. </a:t>
            </a:r>
            <a:r>
              <a:rPr lang="es-ES" sz="2700" b="1" dirty="0" err="1">
                <a:latin typeface="Palatino Linotype" panose="02040502050505030304" pitchFamily="18" charset="0"/>
              </a:rPr>
              <a:t>Origenes</a:t>
            </a:r>
            <a:r>
              <a:rPr lang="es-ES" sz="2700" b="1" dirty="0">
                <a:latin typeface="Palatino Linotype" panose="02040502050505030304" pitchFamily="18" charset="0"/>
              </a:rPr>
              <a:t> (s. III d.C.) </a:t>
            </a:r>
            <a:r>
              <a:rPr lang="en-US" sz="2700" b="1" i="1" dirty="0">
                <a:latin typeface="Palatino Linotype" panose="02040502050505030304" pitchFamily="18" charset="0"/>
              </a:rPr>
              <a:t>Contra </a:t>
            </a:r>
            <a:r>
              <a:rPr lang="en-US" sz="2700" b="1" i="1" dirty="0" err="1">
                <a:latin typeface="Palatino Linotype" panose="02040502050505030304" pitchFamily="18" charset="0"/>
              </a:rPr>
              <a:t>Celsum</a:t>
            </a:r>
            <a:r>
              <a:rPr lang="en-US" sz="2700" b="1" i="1" dirty="0">
                <a:latin typeface="Palatino Linotype" panose="02040502050505030304" pitchFamily="18" charset="0"/>
              </a:rPr>
              <a:t> </a:t>
            </a:r>
            <a:r>
              <a:rPr lang="en-US" sz="2700" b="1" dirty="0">
                <a:latin typeface="Palatino Linotype" panose="02040502050505030304" pitchFamily="18" charset="0"/>
              </a:rPr>
              <a:t>4.74-76 (= </a:t>
            </a:r>
            <a:r>
              <a:rPr lang="en-US" sz="2700" b="1" dirty="0" err="1">
                <a:latin typeface="Palatino Linotype" panose="02040502050505030304" pitchFamily="18" charset="0"/>
              </a:rPr>
              <a:t>Celsus</a:t>
            </a:r>
            <a:r>
              <a:rPr lang="en-US" sz="2700" b="1" dirty="0">
                <a:latin typeface="Palatino Linotype" panose="02040502050505030304" pitchFamily="18" charset="0"/>
              </a:rPr>
              <a:t> 4.74-76)</a:t>
            </a:r>
            <a:r>
              <a:rPr lang="es-ES" dirty="0"/>
              <a:t/>
            </a:r>
            <a:br>
              <a:rPr lang="es-ES" dirty="0"/>
            </a:br>
            <a:endParaRPr lang="es-ES" dirty="0"/>
          </a:p>
        </p:txBody>
      </p:sp>
      <p:sp>
        <p:nvSpPr>
          <p:cNvPr id="3" name="2 Marcador de contenido"/>
          <p:cNvSpPr>
            <a:spLocks noGrp="1"/>
          </p:cNvSpPr>
          <p:nvPr>
            <p:ph idx="1"/>
          </p:nvPr>
        </p:nvSpPr>
        <p:spPr>
          <a:xfrm>
            <a:off x="467544" y="1412776"/>
            <a:ext cx="8229600" cy="4464496"/>
          </a:xfrm>
        </p:spPr>
        <p:txBody>
          <a:bodyPr>
            <a:normAutofit/>
          </a:bodyPr>
          <a:lstStyle/>
          <a:p>
            <a:pPr marL="0" indent="0" algn="just">
              <a:lnSpc>
                <a:spcPts val="2500"/>
              </a:lnSpc>
              <a:spcBef>
                <a:spcPts val="24"/>
              </a:spcBef>
              <a:buNone/>
            </a:pPr>
            <a:r>
              <a:rPr lang="it-IT" sz="2000" dirty="0">
                <a:latin typeface="Palatino Linotype" panose="02040502050505030304" pitchFamily="18" charset="0"/>
              </a:rPr>
              <a:t>Διὰ πολλῶν δ</a:t>
            </a:r>
            <a:r>
              <a:rPr lang="es-ES_tradnl" sz="2000" dirty="0">
                <a:latin typeface="Palatino Linotype" panose="02040502050505030304" pitchFamily="18" charset="0"/>
              </a:rPr>
              <a:t>’ </a:t>
            </a:r>
            <a:r>
              <a:rPr lang="it-IT" sz="2000" dirty="0">
                <a:latin typeface="Palatino Linotype" panose="02040502050505030304" pitchFamily="18" charset="0"/>
              </a:rPr>
              <a:t>ἑξῆς ἐγκαλεῖ ἡμῖν ὡς </a:t>
            </a:r>
            <a:r>
              <a:rPr lang="it-IT" sz="2000" i="1" dirty="0">
                <a:latin typeface="Palatino Linotype" panose="02040502050505030304" pitchFamily="18" charset="0"/>
              </a:rPr>
              <a:t>τῷ ἀνθρώπῳ φάσκουσι πάντα πεποιηκέναι τὸν θεόν</a:t>
            </a:r>
            <a:r>
              <a:rPr lang="es-ES_tradnl" sz="2000" i="1" dirty="0">
                <a:latin typeface="Palatino Linotype" panose="02040502050505030304" pitchFamily="18" charset="0"/>
              </a:rPr>
              <a:t>.</a:t>
            </a:r>
            <a:r>
              <a:rPr lang="es-ES_tradnl" sz="2000" dirty="0">
                <a:latin typeface="Palatino Linotype" panose="02040502050505030304" pitchFamily="18" charset="0"/>
              </a:rPr>
              <a:t> </a:t>
            </a:r>
            <a:r>
              <a:rPr lang="it-IT" sz="2000" dirty="0">
                <a:latin typeface="Palatino Linotype" panose="02040502050505030304" pitchFamily="18" charset="0"/>
              </a:rPr>
              <a:t>καὶ βούλεται ἐκ τῆς περὶ τῶν </a:t>
            </a:r>
            <a:r>
              <a:rPr lang="it-IT" sz="2000" i="1" dirty="0">
                <a:latin typeface="Palatino Linotype" panose="02040502050505030304" pitchFamily="18" charset="0"/>
              </a:rPr>
              <a:t>ζῴων</a:t>
            </a:r>
            <a:r>
              <a:rPr lang="it-IT" sz="2000" dirty="0">
                <a:latin typeface="Palatino Linotype" panose="02040502050505030304" pitchFamily="18" charset="0"/>
              </a:rPr>
              <a:t> ἱστορίας καὶ τῆς ἐμφαινομένης αὐτοῖς ἀγχινοίας δεικνύναι</a:t>
            </a:r>
            <a:r>
              <a:rPr lang="es-ES_tradnl" sz="2000" dirty="0">
                <a:latin typeface="Palatino Linotype" panose="02040502050505030304" pitchFamily="18" charset="0"/>
              </a:rPr>
              <a:t>, </a:t>
            </a:r>
            <a:r>
              <a:rPr lang="it-IT" sz="2000" dirty="0">
                <a:latin typeface="Palatino Linotype" panose="02040502050505030304" pitchFamily="18" charset="0"/>
              </a:rPr>
              <a:t>ὅτι </a:t>
            </a:r>
            <a:r>
              <a:rPr lang="it-IT" sz="2000" i="1" dirty="0">
                <a:latin typeface="Palatino Linotype" panose="02040502050505030304" pitchFamily="18" charset="0"/>
              </a:rPr>
              <a:t>οὐδὲν</a:t>
            </a:r>
            <a:r>
              <a:rPr lang="it-IT" sz="2000" dirty="0">
                <a:latin typeface="Palatino Linotype" panose="02040502050505030304" pitchFamily="18" charset="0"/>
              </a:rPr>
              <a:t> </a:t>
            </a:r>
            <a:r>
              <a:rPr lang="it-IT" sz="2000" i="1" dirty="0">
                <a:latin typeface="Palatino Linotype" panose="02040502050505030304" pitchFamily="18" charset="0"/>
              </a:rPr>
              <a:t>μᾶλλον ἀνθρώπων ἢ τῶν ἀλόγων ζῴων ἕνεκεν γέγονε τὰ πάντα</a:t>
            </a:r>
            <a:r>
              <a:rPr lang="es-ES_tradnl" sz="2000" i="1" dirty="0">
                <a:latin typeface="Palatino Linotype" panose="02040502050505030304" pitchFamily="18" charset="0"/>
              </a:rPr>
              <a:t>.</a:t>
            </a:r>
            <a:r>
              <a:rPr lang="es-ES_tradnl" sz="2000" dirty="0">
                <a:latin typeface="Palatino Linotype" panose="02040502050505030304" pitchFamily="18" charset="0"/>
              </a:rPr>
              <a:t> </a:t>
            </a:r>
            <a:r>
              <a:rPr lang="it-IT" sz="2000" dirty="0">
                <a:latin typeface="Palatino Linotype" panose="02040502050505030304" pitchFamily="18" charset="0"/>
              </a:rPr>
              <a:t>Οἴεται γὰρ πρῶτον μὲν </a:t>
            </a:r>
            <a:r>
              <a:rPr lang="it-IT" sz="2000" i="1" dirty="0">
                <a:latin typeface="Palatino Linotype" panose="02040502050505030304" pitchFamily="18" charset="0"/>
              </a:rPr>
              <a:t>μὴ ἔργα θεοῦ εἶναι βροντὰς καὶ ἀστραπὰς</a:t>
            </a:r>
            <a:r>
              <a:rPr lang="it-IT" sz="2000" dirty="0">
                <a:latin typeface="Palatino Linotype" panose="02040502050505030304" pitchFamily="18" charset="0"/>
              </a:rPr>
              <a:t> </a:t>
            </a:r>
            <a:r>
              <a:rPr lang="it-IT" sz="2000" i="1" dirty="0">
                <a:latin typeface="Palatino Linotype" panose="02040502050505030304" pitchFamily="18" charset="0"/>
              </a:rPr>
              <a:t>καὶ ὑετοὺς</a:t>
            </a:r>
            <a:r>
              <a:rPr lang="es-ES_tradnl" sz="2000" dirty="0">
                <a:latin typeface="Palatino Linotype" panose="02040502050505030304" pitchFamily="18" charset="0"/>
              </a:rPr>
              <a:t> [...]· </a:t>
            </a:r>
            <a:r>
              <a:rPr lang="it-IT" sz="2000" dirty="0">
                <a:latin typeface="Palatino Linotype" panose="02040502050505030304" pitchFamily="18" charset="0"/>
              </a:rPr>
              <a:t>δεύτερον δέ φησιν ὅτι</a:t>
            </a:r>
            <a:r>
              <a:rPr lang="es-ES_tradnl" sz="2000" dirty="0">
                <a:latin typeface="Palatino Linotype" panose="02040502050505030304" pitchFamily="18" charset="0"/>
              </a:rPr>
              <a:t>, </a:t>
            </a:r>
            <a:r>
              <a:rPr lang="it-IT" sz="2000" i="1" dirty="0">
                <a:latin typeface="Palatino Linotype" panose="02040502050505030304" pitchFamily="18" charset="0"/>
              </a:rPr>
              <a:t>εἰ καὶ διδοίη τις ταῦτα</a:t>
            </a:r>
            <a:r>
              <a:rPr lang="it-IT" sz="2000" dirty="0">
                <a:latin typeface="Palatino Linotype" panose="02040502050505030304" pitchFamily="18" charset="0"/>
              </a:rPr>
              <a:t> </a:t>
            </a:r>
            <a:r>
              <a:rPr lang="it-IT" sz="2000" i="1" dirty="0">
                <a:latin typeface="Palatino Linotype" panose="02040502050505030304" pitchFamily="18" charset="0"/>
              </a:rPr>
              <a:t>ἔργα εἶναι θεοῦ</a:t>
            </a:r>
            <a:r>
              <a:rPr lang="es-ES_tradnl" sz="2000" i="1" dirty="0">
                <a:latin typeface="Palatino Linotype" panose="02040502050505030304" pitchFamily="18" charset="0"/>
              </a:rPr>
              <a:t>, </a:t>
            </a:r>
            <a:r>
              <a:rPr lang="it-IT" sz="2000" i="1" dirty="0">
                <a:latin typeface="Palatino Linotype" panose="02040502050505030304" pitchFamily="18" charset="0"/>
              </a:rPr>
              <a:t>οὐ μᾶλλον ἡμῖν τοῖς ἀνθρώποις ταῦτα γίγνεται πρὸς τροφὴν ἢ τοῖς φυτοῖς δένδροις τε καὶ πόαις καὶ ἀκάνθαις</a:t>
            </a:r>
            <a:r>
              <a:rPr lang="es-ES_tradnl" sz="2000" i="1" dirty="0">
                <a:latin typeface="Palatino Linotype" panose="02040502050505030304" pitchFamily="18" charset="0"/>
              </a:rPr>
              <a:t>, [....] </a:t>
            </a:r>
            <a:r>
              <a:rPr lang="it-IT" sz="2000" i="1" dirty="0">
                <a:latin typeface="Palatino Linotype" panose="02040502050505030304" pitchFamily="18" charset="0"/>
              </a:rPr>
              <a:t>κἂν</a:t>
            </a:r>
            <a:r>
              <a:rPr lang="it-IT" sz="2000" dirty="0">
                <a:latin typeface="Palatino Linotype" panose="02040502050505030304" pitchFamily="18" charset="0"/>
              </a:rPr>
              <a:t> </a:t>
            </a:r>
            <a:r>
              <a:rPr lang="it-IT" sz="2000" i="1" dirty="0">
                <a:latin typeface="Palatino Linotype" panose="02040502050505030304" pitchFamily="18" charset="0"/>
              </a:rPr>
              <a:t>ταῦτα λέγῃς ἀνθρώποις φύεσθαι</a:t>
            </a:r>
            <a:r>
              <a:rPr lang="es-ES_tradnl" sz="2000" i="1" dirty="0">
                <a:latin typeface="Palatino Linotype" panose="02040502050505030304" pitchFamily="18" charset="0"/>
              </a:rPr>
              <a:t> [...], </a:t>
            </a:r>
            <a:r>
              <a:rPr lang="it-IT" sz="2000" i="1" dirty="0">
                <a:latin typeface="Palatino Linotype" panose="02040502050505030304" pitchFamily="18" charset="0"/>
              </a:rPr>
              <a:t>τί μᾶλλον αὐτὰ ἀνθρώποις</a:t>
            </a:r>
            <a:r>
              <a:rPr lang="it-IT" sz="2000" dirty="0">
                <a:latin typeface="Palatino Linotype" panose="02040502050505030304" pitchFamily="18" charset="0"/>
              </a:rPr>
              <a:t> </a:t>
            </a:r>
            <a:r>
              <a:rPr lang="it-IT" sz="2000" i="1" dirty="0">
                <a:latin typeface="Palatino Linotype" panose="02040502050505030304" pitchFamily="18" charset="0"/>
              </a:rPr>
              <a:t>φήσεις φύεσθαι ἢ τοῖς ἀλόγοις ζῴοις τοῖς ἀγριωτάτοις</a:t>
            </a:r>
            <a:r>
              <a:rPr lang="es-ES_tradnl" sz="2000" i="1" dirty="0">
                <a:latin typeface="Palatino Linotype" panose="02040502050505030304" pitchFamily="18" charset="0"/>
              </a:rPr>
              <a:t>· </a:t>
            </a:r>
            <a:r>
              <a:rPr lang="it-IT" sz="2000" i="1" dirty="0">
                <a:latin typeface="Palatino Linotype" panose="02040502050505030304" pitchFamily="18" charset="0"/>
              </a:rPr>
              <a:t>ἡμεῖς μέν γε κάμνοντες καὶ προσταλαιπωροῦντες μόλις καὶ ἐπιπόνως τρεφόμεθα</a:t>
            </a:r>
            <a:r>
              <a:rPr lang="es-ES_tradnl" sz="2000" i="1" dirty="0">
                <a:latin typeface="Palatino Linotype" panose="02040502050505030304" pitchFamily="18" charset="0"/>
              </a:rPr>
              <a:t>· </a:t>
            </a:r>
            <a:r>
              <a:rPr lang="it-IT" sz="2000" i="1" dirty="0">
                <a:latin typeface="Palatino Linotype" panose="02040502050505030304" pitchFamily="18" charset="0"/>
              </a:rPr>
              <a:t>τοῖς δ</a:t>
            </a:r>
            <a:r>
              <a:rPr lang="es-ES_tradnl" sz="2000" i="1" dirty="0">
                <a:latin typeface="Palatino Linotype" panose="02040502050505030304" pitchFamily="18" charset="0"/>
              </a:rPr>
              <a:t>’ </a:t>
            </a:r>
            <a:r>
              <a:rPr lang="es-ES_tradnl" sz="2000" b="1" i="1" dirty="0">
                <a:latin typeface="Palatino Linotype" panose="02040502050505030304" pitchFamily="18" charset="0"/>
              </a:rPr>
              <a:t>‘</a:t>
            </a:r>
            <a:r>
              <a:rPr lang="it-IT" sz="2000" b="1" i="1" dirty="0">
                <a:latin typeface="Palatino Linotype" panose="02040502050505030304" pitchFamily="18" charset="0"/>
              </a:rPr>
              <a:t>ἄσπαρτα καὶ ἀνήροτα πάντα φύονται</a:t>
            </a:r>
            <a:r>
              <a:rPr lang="es-ES_tradnl" sz="2000" b="1" i="1" dirty="0" smtClean="0">
                <a:latin typeface="Palatino Linotype" panose="02040502050505030304" pitchFamily="18" charset="0"/>
              </a:rPr>
              <a:t>’ </a:t>
            </a:r>
            <a:r>
              <a:rPr lang="es-ES_tradnl" sz="2000" dirty="0" smtClean="0">
                <a:latin typeface="Palatino Linotype" panose="02040502050505030304" pitchFamily="18" charset="0"/>
              </a:rPr>
              <a:t>(</a:t>
            </a:r>
            <a:r>
              <a:rPr lang="es-ES_tradnl" sz="2000" i="1" dirty="0" err="1" smtClean="0">
                <a:latin typeface="Palatino Linotype" panose="02040502050505030304" pitchFamily="18" charset="0"/>
              </a:rPr>
              <a:t>Od</a:t>
            </a:r>
            <a:r>
              <a:rPr lang="es-ES_tradnl" sz="2000" dirty="0" smtClean="0">
                <a:latin typeface="Palatino Linotype" panose="02040502050505030304" pitchFamily="18" charset="0"/>
              </a:rPr>
              <a:t>. 9.109). </a:t>
            </a:r>
            <a:endParaRPr lang="es-ES" sz="2000" dirty="0">
              <a:latin typeface="Palatino Linotype" panose="02040502050505030304" pitchFamily="18" charset="0"/>
            </a:endParaRPr>
          </a:p>
          <a:p>
            <a:endParaRPr lang="es-ES" dirty="0"/>
          </a:p>
        </p:txBody>
      </p:sp>
    </p:spTree>
    <p:extLst>
      <p:ext uri="{BB962C8B-B14F-4D97-AF65-F5344CB8AC3E}">
        <p14:creationId xmlns:p14="http://schemas.microsoft.com/office/powerpoint/2010/main" val="1664908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719064"/>
          </a:xfrm>
        </p:spPr>
        <p:txBody>
          <a:bodyPr>
            <a:normAutofit fontScale="90000"/>
          </a:bodyPr>
          <a:lstStyle/>
          <a:p>
            <a:pPr algn="l"/>
            <a:r>
              <a:rPr lang="es-ES" sz="3100" b="1" u="sng" dirty="0">
                <a:latin typeface="Palatino Linotype" panose="02040502050505030304" pitchFamily="18" charset="0"/>
              </a:rPr>
              <a:t>Ss. III-V d.C.: punto álgido de la expresión</a:t>
            </a:r>
            <a:r>
              <a:rPr lang="es-ES" sz="1800" dirty="0"/>
              <a:t/>
            </a:r>
            <a:br>
              <a:rPr lang="es-ES" sz="1800" dirty="0"/>
            </a:br>
            <a:r>
              <a:rPr lang="es-ES" sz="1800" dirty="0" smtClean="0"/>
              <a:t/>
            </a:r>
            <a:br>
              <a:rPr lang="es-ES" sz="1800" dirty="0" smtClean="0"/>
            </a:br>
            <a:r>
              <a:rPr lang="en-US" sz="2700" b="1" dirty="0" smtClean="0">
                <a:latin typeface="Palatino Linotype" panose="02040502050505030304" pitchFamily="18" charset="0"/>
              </a:rPr>
              <a:t>9. </a:t>
            </a:r>
            <a:r>
              <a:rPr lang="en-US" sz="2700" b="1" dirty="0" err="1" smtClean="0">
                <a:latin typeface="Palatino Linotype" panose="02040502050505030304" pitchFamily="18" charset="0"/>
              </a:rPr>
              <a:t>Philostratus</a:t>
            </a:r>
            <a:r>
              <a:rPr lang="en-US" sz="2700" b="1" dirty="0" smtClean="0">
                <a:latin typeface="Palatino Linotype" panose="02040502050505030304" pitchFamily="18" charset="0"/>
              </a:rPr>
              <a:t> </a:t>
            </a:r>
            <a:r>
              <a:rPr lang="en-US" sz="2700" b="1" dirty="0" err="1" smtClean="0">
                <a:latin typeface="Palatino Linotype" panose="02040502050505030304" pitchFamily="18" charset="0"/>
              </a:rPr>
              <a:t>Maior</a:t>
            </a:r>
            <a:r>
              <a:rPr lang="en-US" sz="2700" b="1" dirty="0" smtClean="0">
                <a:latin typeface="Palatino Linotype" panose="02040502050505030304" pitchFamily="18" charset="0"/>
              </a:rPr>
              <a:t> </a:t>
            </a:r>
            <a:r>
              <a:rPr lang="en-US" sz="2700" b="1" dirty="0" err="1" smtClean="0">
                <a:latin typeface="Palatino Linotype" panose="02040502050505030304" pitchFamily="18" charset="0"/>
              </a:rPr>
              <a:t>sophista</a:t>
            </a:r>
            <a:r>
              <a:rPr lang="en-US" sz="2700" b="1" dirty="0" smtClean="0">
                <a:latin typeface="Palatino Linotype" panose="02040502050505030304" pitchFamily="18" charset="0"/>
              </a:rPr>
              <a:t> (s. III </a:t>
            </a:r>
            <a:r>
              <a:rPr lang="en-US" sz="2700" b="1" dirty="0" err="1" smtClean="0">
                <a:latin typeface="Palatino Linotype" panose="02040502050505030304" pitchFamily="18" charset="0"/>
              </a:rPr>
              <a:t>d.C.</a:t>
            </a:r>
            <a:r>
              <a:rPr lang="en-US" sz="2700" b="1" dirty="0" smtClean="0">
                <a:latin typeface="Palatino Linotype" panose="02040502050505030304" pitchFamily="18" charset="0"/>
              </a:rPr>
              <a:t>) </a:t>
            </a:r>
            <a:r>
              <a:rPr lang="es-ES" sz="2700" b="1" i="1" dirty="0" smtClean="0">
                <a:latin typeface="Palatino Linotype" panose="02040502050505030304" pitchFamily="18" charset="0"/>
              </a:rPr>
              <a:t>Imagines </a:t>
            </a:r>
            <a:r>
              <a:rPr lang="es-ES" sz="2700" b="1" dirty="0" smtClean="0">
                <a:latin typeface="Palatino Linotype" panose="02040502050505030304" pitchFamily="18" charset="0"/>
              </a:rPr>
              <a:t>1.9.1</a:t>
            </a:r>
            <a:r>
              <a:rPr lang="es-ES" dirty="0"/>
              <a:t/>
            </a:r>
            <a:br>
              <a:rPr lang="es-ES" dirty="0"/>
            </a:br>
            <a:endParaRPr lang="es-ES" dirty="0"/>
          </a:p>
        </p:txBody>
      </p:sp>
      <p:sp>
        <p:nvSpPr>
          <p:cNvPr id="3" name="2 Marcador de contenido"/>
          <p:cNvSpPr>
            <a:spLocks noGrp="1"/>
          </p:cNvSpPr>
          <p:nvPr>
            <p:ph idx="1"/>
          </p:nvPr>
        </p:nvSpPr>
        <p:spPr>
          <a:xfrm>
            <a:off x="395536" y="1844824"/>
            <a:ext cx="8229600" cy="1800200"/>
          </a:xfrm>
        </p:spPr>
        <p:txBody>
          <a:bodyPr>
            <a:normAutofit/>
          </a:bodyPr>
          <a:lstStyle/>
          <a:p>
            <a:pPr marL="0" indent="0">
              <a:lnSpc>
                <a:spcPts val="2400"/>
              </a:lnSpc>
              <a:spcBef>
                <a:spcPts val="24"/>
              </a:spcBef>
              <a:buNone/>
            </a:pPr>
            <a:endParaRPr lang="es-ES" sz="2000" dirty="0" smtClean="0">
              <a:latin typeface="Palatino Linotype" panose="02040502050505030304" pitchFamily="18" charset="0"/>
            </a:endParaRPr>
          </a:p>
          <a:p>
            <a:pPr marL="0" indent="0">
              <a:lnSpc>
                <a:spcPts val="2500"/>
              </a:lnSpc>
              <a:spcBef>
                <a:spcPts val="480"/>
              </a:spcBef>
              <a:buNone/>
            </a:pPr>
            <a:r>
              <a:rPr lang="es-ES" sz="2000" dirty="0" smtClean="0">
                <a:latin typeface="Palatino Linotype" panose="02040502050505030304" pitchFamily="18" charset="0"/>
              </a:rPr>
              <a:t>Ὕπ</a:t>
            </a:r>
            <a:r>
              <a:rPr lang="es-ES" sz="2000" dirty="0" err="1" smtClean="0">
                <a:latin typeface="Palatino Linotype" panose="02040502050505030304" pitchFamily="18" charset="0"/>
              </a:rPr>
              <a:t>ομ</a:t>
            </a:r>
            <a:r>
              <a:rPr lang="es-ES" sz="2000" dirty="0" smtClean="0">
                <a:latin typeface="Palatino Linotype" panose="02040502050505030304" pitchFamily="18" charset="0"/>
              </a:rPr>
              <a:t>βρος </a:t>
            </a:r>
            <a:r>
              <a:rPr lang="es-ES" sz="2000" dirty="0">
                <a:latin typeface="Palatino Linotype" panose="02040502050505030304" pitchFamily="18" charset="0"/>
              </a:rPr>
              <a:t>μὲν ἡ γῆ, φέρει δὲ κάλαμον καὶ φλοιόν, ἃ δὴ </a:t>
            </a:r>
            <a:r>
              <a:rPr lang="es-ES" sz="2000" b="1" dirty="0">
                <a:latin typeface="Palatino Linotype" panose="02040502050505030304" pitchFamily="18" charset="0"/>
              </a:rPr>
              <a:t>ἄσπαρτα καὶ ἀνήροτα </a:t>
            </a:r>
            <a:r>
              <a:rPr lang="es-ES" sz="2000" dirty="0">
                <a:latin typeface="Palatino Linotype" panose="02040502050505030304" pitchFamily="18" charset="0"/>
              </a:rPr>
              <a:t>(</a:t>
            </a:r>
            <a:r>
              <a:rPr lang="es-ES" sz="2000" i="1" dirty="0">
                <a:latin typeface="Palatino Linotype" panose="02040502050505030304" pitchFamily="18" charset="0"/>
              </a:rPr>
              <a:t>Od</a:t>
            </a:r>
            <a:r>
              <a:rPr lang="es-ES" sz="2000" dirty="0">
                <a:latin typeface="Palatino Linotype" panose="02040502050505030304" pitchFamily="18" charset="0"/>
              </a:rPr>
              <a:t>. 9.109) </a:t>
            </a:r>
            <a:r>
              <a:rPr lang="es-ES" sz="2000" dirty="0" err="1">
                <a:latin typeface="Palatino Linotype" panose="02040502050505030304" pitchFamily="18" charset="0"/>
              </a:rPr>
              <a:t>δίδωσιν</a:t>
            </a:r>
            <a:r>
              <a:rPr lang="es-ES" sz="2000" dirty="0">
                <a:latin typeface="Palatino Linotype" panose="02040502050505030304" pitchFamily="18" charset="0"/>
              </a:rPr>
              <a:t> ἡ </a:t>
            </a:r>
            <a:r>
              <a:rPr lang="es-ES" sz="2000" dirty="0" err="1">
                <a:latin typeface="Palatino Linotype" panose="02040502050505030304" pitchFamily="18" charset="0"/>
              </a:rPr>
              <a:t>τῶν</a:t>
            </a:r>
            <a:r>
              <a:rPr lang="es-ES" sz="2000" dirty="0">
                <a:latin typeface="Palatino Linotype" panose="02040502050505030304" pitchFamily="18" charset="0"/>
              </a:rPr>
              <a:t> </a:t>
            </a:r>
            <a:r>
              <a:rPr lang="es-ES" sz="2000" dirty="0" err="1">
                <a:latin typeface="Palatino Linotype" panose="02040502050505030304" pitchFamily="18" charset="0"/>
              </a:rPr>
              <a:t>ἑλῶν</a:t>
            </a:r>
            <a:r>
              <a:rPr lang="es-ES" sz="2000" dirty="0">
                <a:latin typeface="Palatino Linotype" panose="02040502050505030304" pitchFamily="18" charset="0"/>
              </a:rPr>
              <a:t> </a:t>
            </a:r>
            <a:r>
              <a:rPr lang="es-ES" sz="2000" dirty="0" err="1">
                <a:latin typeface="Palatino Linotype" panose="02040502050505030304" pitchFamily="18" charset="0"/>
              </a:rPr>
              <a:t>εὐφυί</a:t>
            </a:r>
            <a:r>
              <a:rPr lang="es-ES" sz="2000" dirty="0">
                <a:latin typeface="Palatino Linotype" panose="02040502050505030304" pitchFamily="18" charset="0"/>
              </a:rPr>
              <a:t>α, καὶ μυρίκη γέγραπται καὶ κύπειρον· καὶ γὰρ ταῦτά ἐστι τῶν ἑλῶν</a:t>
            </a:r>
            <a:r>
              <a:rPr lang="es-ES" sz="2000" dirty="0" smtClean="0">
                <a:latin typeface="Palatino Linotype" panose="02040502050505030304" pitchFamily="18" charset="0"/>
              </a:rPr>
              <a:t>.</a:t>
            </a:r>
            <a:endParaRPr lang="es-ES" sz="2000" dirty="0">
              <a:latin typeface="Palatino Linotype" panose="02040502050505030304" pitchFamily="18" charset="0"/>
            </a:endParaRPr>
          </a:p>
        </p:txBody>
      </p:sp>
    </p:spTree>
    <p:extLst>
      <p:ext uri="{BB962C8B-B14F-4D97-AF65-F5344CB8AC3E}">
        <p14:creationId xmlns:p14="http://schemas.microsoft.com/office/powerpoint/2010/main" val="1164347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143000"/>
          </a:xfrm>
        </p:spPr>
        <p:txBody>
          <a:bodyPr>
            <a:normAutofit/>
          </a:bodyPr>
          <a:lstStyle/>
          <a:p>
            <a:pPr algn="l"/>
            <a:r>
              <a:rPr lang="es-ES" sz="2400" b="1" dirty="0">
                <a:latin typeface="Palatino Linotype" panose="02040502050505030304" pitchFamily="18" charset="0"/>
              </a:rPr>
              <a:t>10. </a:t>
            </a:r>
            <a:r>
              <a:rPr lang="es-ES" sz="2400" b="1" dirty="0" err="1">
                <a:latin typeface="Palatino Linotype" panose="02040502050505030304" pitchFamily="18" charset="0"/>
              </a:rPr>
              <a:t>Eusebius</a:t>
            </a:r>
            <a:r>
              <a:rPr lang="es-ES" sz="2400" b="1" dirty="0">
                <a:latin typeface="Palatino Linotype" panose="02040502050505030304" pitchFamily="18" charset="0"/>
              </a:rPr>
              <a:t> </a:t>
            </a:r>
            <a:r>
              <a:rPr lang="es-ES" sz="2400" b="1" dirty="0" err="1">
                <a:latin typeface="Palatino Linotype" panose="02040502050505030304" pitchFamily="18" charset="0"/>
              </a:rPr>
              <a:t>Caesariensis</a:t>
            </a:r>
            <a:r>
              <a:rPr lang="es-ES" sz="2400" b="1" dirty="0">
                <a:latin typeface="Palatino Linotype" panose="02040502050505030304" pitchFamily="18" charset="0"/>
              </a:rPr>
              <a:t> (ss. III/IV a.C.) </a:t>
            </a:r>
            <a:r>
              <a:rPr lang="es-ES" sz="2400" b="1" i="1" dirty="0" err="1">
                <a:latin typeface="Palatino Linotype" panose="02040502050505030304" pitchFamily="18" charset="0"/>
              </a:rPr>
              <a:t>Preparatio</a:t>
            </a:r>
            <a:r>
              <a:rPr lang="es-ES" sz="2400" b="1" i="1" dirty="0">
                <a:latin typeface="Palatino Linotype" panose="02040502050505030304" pitchFamily="18" charset="0"/>
              </a:rPr>
              <a:t> </a:t>
            </a:r>
            <a:r>
              <a:rPr lang="es-ES" sz="2400" b="1" i="1" dirty="0" err="1">
                <a:latin typeface="Palatino Linotype" panose="02040502050505030304" pitchFamily="18" charset="0"/>
              </a:rPr>
              <a:t>evangelica</a:t>
            </a:r>
            <a:r>
              <a:rPr lang="es-ES" sz="2400" b="1" i="1" dirty="0">
                <a:latin typeface="Palatino Linotype" panose="02040502050505030304" pitchFamily="18" charset="0"/>
              </a:rPr>
              <a:t> </a:t>
            </a:r>
            <a:r>
              <a:rPr lang="es-ES" sz="2400" b="1" dirty="0">
                <a:latin typeface="Palatino Linotype" panose="02040502050505030304" pitchFamily="18" charset="0"/>
              </a:rPr>
              <a:t>12.13</a:t>
            </a:r>
            <a:r>
              <a:rPr lang="es-ES" sz="2000" dirty="0"/>
              <a:t/>
            </a:r>
            <a:br>
              <a:rPr lang="es-ES" sz="2000" dirty="0"/>
            </a:br>
            <a:endParaRPr lang="es-ES" sz="2000" dirty="0">
              <a:latin typeface="Palatino Linotype" panose="02040502050505030304" pitchFamily="18" charset="0"/>
            </a:endParaRPr>
          </a:p>
        </p:txBody>
      </p:sp>
      <p:sp>
        <p:nvSpPr>
          <p:cNvPr id="3" name="2 Marcador de contenido"/>
          <p:cNvSpPr>
            <a:spLocks noGrp="1"/>
          </p:cNvSpPr>
          <p:nvPr>
            <p:ph idx="1"/>
          </p:nvPr>
        </p:nvSpPr>
        <p:spPr>
          <a:xfrm>
            <a:off x="467544" y="1484784"/>
            <a:ext cx="8229600" cy="2376264"/>
          </a:xfrm>
        </p:spPr>
        <p:txBody>
          <a:bodyPr>
            <a:normAutofit/>
          </a:bodyPr>
          <a:lstStyle/>
          <a:p>
            <a:pPr marL="0" indent="0" algn="just">
              <a:lnSpc>
                <a:spcPts val="2500"/>
              </a:lnSpc>
              <a:spcBef>
                <a:spcPts val="480"/>
              </a:spcBef>
              <a:buNone/>
            </a:pPr>
            <a:r>
              <a:rPr lang="it-IT" sz="2000" dirty="0">
                <a:latin typeface="Palatino Linotype" panose="02040502050505030304" pitchFamily="18" charset="0"/>
              </a:rPr>
              <a:t>Μωσέως τὸν πρῶτον τῶν γηγενῶν βίον ὑπογράψαντος ἐν παραδείσῳ θεοῦ γεγονέναι θεόν τε αὐτῶν ἡγεῖσθαι ἐν ἀχρημάτῳ καὶ ἀκτήμονι διαγωγῇ </a:t>
            </a:r>
            <a:r>
              <a:rPr lang="it-IT" sz="2000" b="1" dirty="0">
                <a:latin typeface="Palatino Linotype" panose="02040502050505030304" pitchFamily="18" charset="0"/>
              </a:rPr>
              <a:t>ἄσπαρτά τε αὐτοῖς καὶ ἀνήροτα πάντα φύεσθαι</a:t>
            </a:r>
            <a:r>
              <a:rPr lang="es-ES_tradnl" sz="2000" b="1" dirty="0">
                <a:latin typeface="Palatino Linotype" panose="02040502050505030304" pitchFamily="18" charset="0"/>
              </a:rPr>
              <a:t> </a:t>
            </a:r>
            <a:r>
              <a:rPr lang="es-ES_tradnl" sz="2000" dirty="0">
                <a:latin typeface="Palatino Linotype" panose="02040502050505030304" pitchFamily="18" charset="0"/>
              </a:rPr>
              <a:t>(</a:t>
            </a:r>
            <a:r>
              <a:rPr lang="es-ES_tradnl" sz="2000" i="1" dirty="0" err="1">
                <a:latin typeface="Palatino Linotype" panose="02040502050505030304" pitchFamily="18" charset="0"/>
              </a:rPr>
              <a:t>Od</a:t>
            </a:r>
            <a:r>
              <a:rPr lang="es-ES_tradnl" sz="2000" dirty="0">
                <a:latin typeface="Palatino Linotype" panose="02040502050505030304" pitchFamily="18" charset="0"/>
              </a:rPr>
              <a:t>. 9.109) </a:t>
            </a:r>
            <a:r>
              <a:rPr lang="it-IT" sz="2000" dirty="0">
                <a:latin typeface="Palatino Linotype" panose="02040502050505030304" pitchFamily="18" charset="0"/>
              </a:rPr>
              <a:t>γυμνούς τε εἶναι τῆς μετὰ ταῦτα περιβολῆς</a:t>
            </a:r>
            <a:r>
              <a:rPr lang="es-ES_tradnl" sz="2000" dirty="0">
                <a:latin typeface="Palatino Linotype" panose="02040502050505030304" pitchFamily="18" charset="0"/>
              </a:rPr>
              <a:t>...</a:t>
            </a:r>
            <a:endParaRPr lang="es-ES" sz="2000" dirty="0">
              <a:latin typeface="Palatino Linotype" panose="02040502050505030304" pitchFamily="18" charset="0"/>
            </a:endParaRPr>
          </a:p>
          <a:p>
            <a:pPr marL="0" indent="0">
              <a:buNone/>
            </a:pPr>
            <a:endParaRPr lang="es-ES" sz="4000" dirty="0"/>
          </a:p>
        </p:txBody>
      </p:sp>
    </p:spTree>
    <p:extLst>
      <p:ext uri="{BB962C8B-B14F-4D97-AF65-F5344CB8AC3E}">
        <p14:creationId xmlns:p14="http://schemas.microsoft.com/office/powerpoint/2010/main" val="1422351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a:bodyPr>
          <a:lstStyle/>
          <a:p>
            <a:pPr algn="l"/>
            <a:r>
              <a:rPr lang="es-ES" sz="2400" b="1" dirty="0" smtClean="0">
                <a:latin typeface="Palatino Linotype" panose="02040502050505030304" pitchFamily="18" charset="0"/>
              </a:rPr>
              <a:t>11. </a:t>
            </a:r>
            <a:r>
              <a:rPr lang="es-ES" sz="2400" b="1" dirty="0" err="1" smtClean="0">
                <a:latin typeface="Palatino Linotype" panose="02040502050505030304" pitchFamily="18" charset="0"/>
              </a:rPr>
              <a:t>Eusebius</a:t>
            </a:r>
            <a:r>
              <a:rPr lang="es-ES" sz="2400" b="1" dirty="0" smtClean="0">
                <a:latin typeface="Palatino Linotype" panose="02040502050505030304" pitchFamily="18" charset="0"/>
              </a:rPr>
              <a:t> </a:t>
            </a:r>
            <a:r>
              <a:rPr lang="es-ES" sz="2400" b="1" dirty="0" err="1">
                <a:latin typeface="Palatino Linotype" panose="02040502050505030304" pitchFamily="18" charset="0"/>
              </a:rPr>
              <a:t>Caesariensis</a:t>
            </a:r>
            <a:r>
              <a:rPr lang="es-ES" sz="2400" b="1" dirty="0">
                <a:latin typeface="Palatino Linotype" panose="02040502050505030304" pitchFamily="18" charset="0"/>
              </a:rPr>
              <a:t> (ss. III/IV a.C</a:t>
            </a:r>
            <a:r>
              <a:rPr lang="es-ES" sz="2400" b="1" dirty="0" smtClean="0">
                <a:latin typeface="Palatino Linotype" panose="02040502050505030304" pitchFamily="18" charset="0"/>
              </a:rPr>
              <a:t>.) </a:t>
            </a:r>
            <a:r>
              <a:rPr lang="es-ES" sz="2400" b="1" i="1" dirty="0" smtClean="0">
                <a:latin typeface="Palatino Linotype" panose="02040502050505030304" pitchFamily="18" charset="0"/>
              </a:rPr>
              <a:t>Fragmenta in </a:t>
            </a:r>
            <a:r>
              <a:rPr lang="es-ES" sz="2400" b="1" i="1" dirty="0" err="1" smtClean="0">
                <a:latin typeface="Palatino Linotype" panose="02040502050505030304" pitchFamily="18" charset="0"/>
              </a:rPr>
              <a:t>Lucam</a:t>
            </a:r>
            <a:r>
              <a:rPr lang="es-ES" sz="2400" b="1" i="1" dirty="0" smtClean="0">
                <a:latin typeface="Palatino Linotype" panose="02040502050505030304" pitchFamily="18" charset="0"/>
              </a:rPr>
              <a:t> </a:t>
            </a:r>
            <a:r>
              <a:rPr lang="es-ES" sz="2400" b="1" dirty="0" smtClean="0">
                <a:latin typeface="Palatino Linotype" panose="02040502050505030304" pitchFamily="18" charset="0"/>
              </a:rPr>
              <a:t>24.556-7</a:t>
            </a:r>
            <a:endParaRPr lang="es-ES" sz="2400" dirty="0"/>
          </a:p>
        </p:txBody>
      </p:sp>
      <p:sp>
        <p:nvSpPr>
          <p:cNvPr id="3" name="2 Marcador de contenido"/>
          <p:cNvSpPr>
            <a:spLocks noGrp="1"/>
          </p:cNvSpPr>
          <p:nvPr>
            <p:ph idx="1"/>
          </p:nvPr>
        </p:nvSpPr>
        <p:spPr>
          <a:xfrm>
            <a:off x="467544" y="1700808"/>
            <a:ext cx="8229600" cy="4248472"/>
          </a:xfrm>
        </p:spPr>
        <p:txBody>
          <a:bodyPr>
            <a:normAutofit/>
          </a:bodyPr>
          <a:lstStyle/>
          <a:p>
            <a:pPr marL="0" indent="0" algn="just">
              <a:lnSpc>
                <a:spcPts val="2500"/>
              </a:lnSpc>
              <a:spcBef>
                <a:spcPts val="480"/>
              </a:spcBef>
              <a:buNone/>
            </a:pPr>
            <a:r>
              <a:rPr lang="el-GR" sz="2000" dirty="0">
                <a:latin typeface="Palatino Linotype" panose="02040502050505030304" pitchFamily="18" charset="0"/>
              </a:rPr>
              <a:t>Καὶ δευτέρῳ κέχρηται παραδείγματι λέγων· ᾿</a:t>
            </a:r>
            <a:r>
              <a:rPr lang="el-GR" sz="2000" dirty="0" smtClean="0">
                <a:latin typeface="Palatino Linotype" panose="02040502050505030304" pitchFamily="18" charset="0"/>
              </a:rPr>
              <a:t>Εμβλέψατε </a:t>
            </a:r>
            <a:r>
              <a:rPr lang="el-GR" sz="2000" dirty="0">
                <a:latin typeface="Palatino Linotype" panose="02040502050505030304" pitchFamily="18" charset="0"/>
              </a:rPr>
              <a:t>εἰς τὰ πετεινὰ τοῦ οὐρανοῦ, ὅτι οὐ </a:t>
            </a:r>
            <a:r>
              <a:rPr lang="el-GR" sz="2000" dirty="0" smtClean="0">
                <a:latin typeface="Palatino Linotype" panose="02040502050505030304" pitchFamily="18" charset="0"/>
              </a:rPr>
              <a:t>σπείρουσι</a:t>
            </a:r>
            <a:r>
              <a:rPr lang="el-GR" sz="2000" dirty="0">
                <a:latin typeface="Palatino Linotype" panose="02040502050505030304" pitchFamily="18" charset="0"/>
              </a:rPr>
              <a:t>, καὶ ὁ Πατὴρ ὑμῶν ὁ οὐράνιος τρέφει αὐτά. </a:t>
            </a:r>
            <a:r>
              <a:rPr lang="el-GR" sz="2000" dirty="0" smtClean="0">
                <a:latin typeface="Palatino Linotype" panose="02040502050505030304" pitchFamily="18" charset="0"/>
              </a:rPr>
              <a:t>Οὐχ </a:t>
            </a:r>
            <a:r>
              <a:rPr lang="el-GR" sz="2000" dirty="0">
                <a:latin typeface="Palatino Linotype" panose="02040502050505030304" pitchFamily="18" charset="0"/>
              </a:rPr>
              <a:t>ὑμεῖς μᾶλλον διαφέρετε </a:t>
            </a:r>
            <a:r>
              <a:rPr lang="el-GR" sz="2000" dirty="0" smtClean="0">
                <a:latin typeface="Palatino Linotype" panose="02040502050505030304" pitchFamily="18" charset="0"/>
              </a:rPr>
              <a:t>αὐτῶν</a:t>
            </a:r>
            <a:r>
              <a:rPr lang="es-ES" sz="2000" dirty="0" smtClean="0">
                <a:latin typeface="Palatino Linotype" panose="02040502050505030304" pitchFamily="18" charset="0"/>
              </a:rPr>
              <a:t> (</a:t>
            </a:r>
            <a:r>
              <a:rPr lang="es-ES" sz="2000" i="1" dirty="0" err="1" smtClean="0">
                <a:latin typeface="Palatino Linotype" panose="02040502050505030304" pitchFamily="18" charset="0"/>
              </a:rPr>
              <a:t>Eu.Matt</a:t>
            </a:r>
            <a:r>
              <a:rPr lang="es-ES" sz="2000" i="1" dirty="0" smtClean="0">
                <a:latin typeface="Palatino Linotype" panose="02040502050505030304" pitchFamily="18" charset="0"/>
              </a:rPr>
              <a:t>.</a:t>
            </a:r>
            <a:r>
              <a:rPr lang="es-ES" sz="2000" dirty="0" smtClean="0">
                <a:latin typeface="Palatino Linotype" panose="02040502050505030304" pitchFamily="18" charset="0"/>
              </a:rPr>
              <a:t> 6.26)</a:t>
            </a:r>
            <a:r>
              <a:rPr lang="el-GR" sz="2000" dirty="0" smtClean="0">
                <a:latin typeface="Palatino Linotype" panose="02040502050505030304" pitchFamily="18" charset="0"/>
              </a:rPr>
              <a:t>; </a:t>
            </a:r>
            <a:r>
              <a:rPr lang="el-GR" sz="2000" dirty="0">
                <a:latin typeface="Palatino Linotype" panose="02040502050505030304" pitchFamily="18" charset="0"/>
              </a:rPr>
              <a:t>Εἰ γὰρ </a:t>
            </a:r>
            <a:r>
              <a:rPr lang="el-GR" sz="2000" dirty="0" smtClean="0">
                <a:latin typeface="Palatino Linotype" panose="02040502050505030304" pitchFamily="18" charset="0"/>
              </a:rPr>
              <a:t>τούτοις</a:t>
            </a:r>
            <a:r>
              <a:rPr lang="el-GR" sz="2000" dirty="0">
                <a:latin typeface="Palatino Linotype" panose="02040502050505030304" pitchFamily="18" charset="0"/>
              </a:rPr>
              <a:t>, ὧν μὴ πατὴρ τυγχάνει, ταῦτα δ' ἦν τὰ πετεινὰ, </a:t>
            </a:r>
            <a:r>
              <a:rPr lang="el-GR" sz="2000" dirty="0" smtClean="0">
                <a:latin typeface="Palatino Linotype" panose="02040502050505030304" pitchFamily="18" charset="0"/>
              </a:rPr>
              <a:t>τῆς </a:t>
            </a:r>
            <a:r>
              <a:rPr lang="el-GR" sz="2000" dirty="0">
                <a:latin typeface="Palatino Linotype" panose="02040502050505030304" pitchFamily="18" charset="0"/>
              </a:rPr>
              <a:t>αὐτάρκους τροφῆς προὐνόησεν ὁ τῶν ἁπάντων </a:t>
            </a:r>
            <a:r>
              <a:rPr lang="el-GR" sz="2000" dirty="0" smtClean="0">
                <a:latin typeface="Palatino Linotype" panose="02040502050505030304" pitchFamily="18" charset="0"/>
              </a:rPr>
              <a:t>κηδεμὼν </a:t>
            </a:r>
            <a:r>
              <a:rPr lang="el-GR" sz="2000" dirty="0">
                <a:latin typeface="Palatino Linotype" panose="02040502050505030304" pitchFamily="18" charset="0"/>
              </a:rPr>
              <a:t>καὶ προνοητὴς Θεὸς, ὑμῶν τῶν κατ' εἰκόνα </a:t>
            </a:r>
            <a:r>
              <a:rPr lang="el-GR" sz="2000" dirty="0" smtClean="0">
                <a:latin typeface="Palatino Linotype" panose="02040502050505030304" pitchFamily="18" charset="0"/>
              </a:rPr>
              <a:t>τὴν </a:t>
            </a:r>
            <a:r>
              <a:rPr lang="el-GR" sz="2000" dirty="0">
                <a:latin typeface="Palatino Linotype" panose="02040502050505030304" pitchFamily="18" charset="0"/>
              </a:rPr>
              <a:t>αὐτοῦ πεποιημένων, διὰ τὴν ἐν ὑμῖν νοερὰν καὶ </a:t>
            </a:r>
            <a:r>
              <a:rPr lang="el-GR" sz="2000" dirty="0" smtClean="0">
                <a:latin typeface="Palatino Linotype" panose="02040502050505030304" pitchFamily="18" charset="0"/>
              </a:rPr>
              <a:t>λογικὴν </a:t>
            </a:r>
            <a:r>
              <a:rPr lang="el-GR" sz="2000" dirty="0">
                <a:latin typeface="Palatino Linotype" panose="02040502050505030304" pitchFamily="18" charset="0"/>
              </a:rPr>
              <a:t>οὐσίαν πατὴρ τυγχάνων, πῶς οὐ πᾶσαν </a:t>
            </a:r>
            <a:r>
              <a:rPr lang="el-GR" sz="2000" dirty="0" smtClean="0">
                <a:latin typeface="Palatino Linotype" panose="02040502050505030304" pitchFamily="18" charset="0"/>
              </a:rPr>
              <a:t>ποιήσεται </a:t>
            </a:r>
            <a:r>
              <a:rPr lang="el-GR" sz="2000" dirty="0">
                <a:latin typeface="Palatino Linotype" panose="02040502050505030304" pitchFamily="18" charset="0"/>
              </a:rPr>
              <a:t>τῆς ζωῆς φροντίδα; καὶ θρέψει γε ὑμᾶς </a:t>
            </a:r>
            <a:r>
              <a:rPr lang="el-GR" sz="2000" dirty="0" smtClean="0">
                <a:latin typeface="Palatino Linotype" panose="02040502050505030304" pitchFamily="18" charset="0"/>
              </a:rPr>
              <a:t>ἀμερίμνως</a:t>
            </a:r>
            <a:r>
              <a:rPr lang="el-GR" sz="2000" dirty="0">
                <a:latin typeface="Palatino Linotype" panose="02040502050505030304" pitchFamily="18" charset="0"/>
              </a:rPr>
              <a:t>, οἷα πατὴρ υἱοῖς ἐξ ἑτοίμου παρέχων τὰ πρὸς </a:t>
            </a:r>
            <a:r>
              <a:rPr lang="el-GR" sz="2000" dirty="0" smtClean="0">
                <a:latin typeface="Palatino Linotype" panose="02040502050505030304" pitchFamily="18" charset="0"/>
              </a:rPr>
              <a:t>τὴν </a:t>
            </a:r>
            <a:r>
              <a:rPr lang="el-GR" sz="2000" dirty="0">
                <a:latin typeface="Palatino Linotype" panose="02040502050505030304" pitchFamily="18" charset="0"/>
              </a:rPr>
              <a:t>χρείαν μᾶλλον ἢ τοῖς πετεινοῖς τοῦ οὐρανοῦ, </a:t>
            </a:r>
            <a:r>
              <a:rPr lang="el-GR" sz="2000" dirty="0" smtClean="0">
                <a:latin typeface="Palatino Linotype" panose="02040502050505030304" pitchFamily="18" charset="0"/>
              </a:rPr>
              <a:t>οἷς ἀκοπιάτως </a:t>
            </a:r>
            <a:r>
              <a:rPr lang="el-GR" sz="2000" b="1" dirty="0">
                <a:latin typeface="Palatino Linotype" panose="02040502050505030304" pitchFamily="18" charset="0"/>
              </a:rPr>
              <a:t>ἄσπαρτα καὶ ἀνήροτα </a:t>
            </a:r>
            <a:r>
              <a:rPr lang="el-GR" sz="2000" dirty="0">
                <a:latin typeface="Palatino Linotype" panose="02040502050505030304" pitchFamily="18" charset="0"/>
              </a:rPr>
              <a:t>τὰ πρὸς τροφὴν </a:t>
            </a:r>
            <a:r>
              <a:rPr lang="el-GR" sz="2000" dirty="0" smtClean="0">
                <a:latin typeface="Palatino Linotype" panose="02040502050505030304" pitchFamily="18" charset="0"/>
              </a:rPr>
              <a:t>πορίζεται</a:t>
            </a:r>
            <a:r>
              <a:rPr lang="es-ES" sz="2000" dirty="0" smtClean="0">
                <a:latin typeface="Palatino Linotype" panose="02040502050505030304" pitchFamily="18" charset="0"/>
              </a:rPr>
              <a:t> (</a:t>
            </a:r>
            <a:r>
              <a:rPr lang="es-ES" sz="2000" i="1" dirty="0" err="1" smtClean="0">
                <a:latin typeface="Palatino Linotype" panose="02040502050505030304" pitchFamily="18" charset="0"/>
              </a:rPr>
              <a:t>Od</a:t>
            </a:r>
            <a:r>
              <a:rPr lang="es-ES" sz="2000" dirty="0" smtClean="0">
                <a:latin typeface="Palatino Linotype" panose="02040502050505030304" pitchFamily="18" charset="0"/>
              </a:rPr>
              <a:t>. 9.109)</a:t>
            </a:r>
            <a:r>
              <a:rPr lang="el-GR" sz="2000" dirty="0" smtClean="0">
                <a:latin typeface="Palatino Linotype" panose="02040502050505030304" pitchFamily="18" charset="0"/>
              </a:rPr>
              <a:t>, </a:t>
            </a:r>
            <a:r>
              <a:rPr lang="el-GR" sz="2000" dirty="0">
                <a:latin typeface="Palatino Linotype" panose="02040502050505030304" pitchFamily="18" charset="0"/>
              </a:rPr>
              <a:t>τοῦ ὑμετέρου Πατρὸς ὁμοῦ καὶ ζωὴν </a:t>
            </a:r>
            <a:r>
              <a:rPr lang="el-GR" sz="2000" dirty="0" smtClean="0">
                <a:latin typeface="Palatino Linotype" panose="02040502050505030304" pitchFamily="18" charset="0"/>
              </a:rPr>
              <a:t>αὐτοῖς </a:t>
            </a:r>
            <a:r>
              <a:rPr lang="el-GR" sz="2000" dirty="0">
                <a:latin typeface="Palatino Linotype" panose="02040502050505030304" pitchFamily="18" charset="0"/>
              </a:rPr>
              <a:t>καὶ τροφὴν δωρουμένου</a:t>
            </a:r>
            <a:r>
              <a:rPr lang="el-GR" sz="2000" dirty="0" smtClean="0">
                <a:latin typeface="Palatino Linotype" panose="02040502050505030304" pitchFamily="18" charset="0"/>
              </a:rPr>
              <a:t>.</a:t>
            </a:r>
            <a:endParaRPr lang="el-GR" sz="2000" dirty="0">
              <a:latin typeface="Palatino Linotype" panose="02040502050505030304" pitchFamily="18" charset="0"/>
            </a:endParaRPr>
          </a:p>
          <a:p>
            <a:endParaRPr lang="es-ES" sz="1700" dirty="0"/>
          </a:p>
        </p:txBody>
      </p:sp>
    </p:spTree>
    <p:extLst>
      <p:ext uri="{BB962C8B-B14F-4D97-AF65-F5344CB8AC3E}">
        <p14:creationId xmlns:p14="http://schemas.microsoft.com/office/powerpoint/2010/main" val="566434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066130"/>
          </a:xfrm>
        </p:spPr>
        <p:txBody>
          <a:bodyPr>
            <a:noAutofit/>
          </a:bodyPr>
          <a:lstStyle/>
          <a:p>
            <a:pPr algn="l"/>
            <a:r>
              <a:rPr lang="es-ES" sz="2400" b="1" dirty="0" smtClean="0">
                <a:latin typeface="Palatino Linotype" panose="02040502050505030304" pitchFamily="18" charset="0"/>
              </a:rPr>
              <a:t/>
            </a:r>
            <a:br>
              <a:rPr lang="es-ES" sz="2400" b="1" dirty="0" smtClean="0">
                <a:latin typeface="Palatino Linotype" panose="02040502050505030304" pitchFamily="18" charset="0"/>
              </a:rPr>
            </a:br>
            <a:r>
              <a:rPr lang="es-ES" sz="2400" b="1" dirty="0" smtClean="0">
                <a:latin typeface="Palatino Linotype" panose="02040502050505030304" pitchFamily="18" charset="0"/>
              </a:rPr>
              <a:t>12. </a:t>
            </a:r>
            <a:r>
              <a:rPr lang="es-ES" sz="2400" b="1" dirty="0" err="1">
                <a:latin typeface="Palatino Linotype" panose="02040502050505030304" pitchFamily="18" charset="0"/>
              </a:rPr>
              <a:t>Gregorius</a:t>
            </a:r>
            <a:r>
              <a:rPr lang="es-ES" sz="2400" b="1" dirty="0">
                <a:latin typeface="Palatino Linotype" panose="02040502050505030304" pitchFamily="18" charset="0"/>
              </a:rPr>
              <a:t> </a:t>
            </a:r>
            <a:r>
              <a:rPr lang="es-ES" sz="2400" b="1" dirty="0" err="1">
                <a:latin typeface="Palatino Linotype" panose="02040502050505030304" pitchFamily="18" charset="0"/>
              </a:rPr>
              <a:t>Nyssenus</a:t>
            </a:r>
            <a:r>
              <a:rPr lang="es-ES" sz="2400" b="1" dirty="0">
                <a:latin typeface="Palatino Linotype" panose="02040502050505030304" pitchFamily="18" charset="0"/>
              </a:rPr>
              <a:t> (s. IV d.C.) </a:t>
            </a:r>
            <a:r>
              <a:rPr lang="es-ES" sz="2400" b="1" i="1" dirty="0" err="1">
                <a:latin typeface="Palatino Linotype" panose="02040502050505030304" pitchFamily="18" charset="0"/>
              </a:rPr>
              <a:t>Adversus</a:t>
            </a:r>
            <a:r>
              <a:rPr lang="es-ES" sz="2400" b="1" i="1" dirty="0">
                <a:latin typeface="Palatino Linotype" panose="02040502050505030304" pitchFamily="18" charset="0"/>
              </a:rPr>
              <a:t> </a:t>
            </a:r>
            <a:r>
              <a:rPr lang="es-ES" sz="2400" b="1" i="1" dirty="0" err="1">
                <a:latin typeface="Palatino Linotype" panose="02040502050505030304" pitchFamily="18" charset="0"/>
              </a:rPr>
              <a:t>eos</a:t>
            </a:r>
            <a:r>
              <a:rPr lang="es-ES" sz="2400" b="1" i="1" dirty="0">
                <a:latin typeface="Palatino Linotype" panose="02040502050505030304" pitchFamily="18" charset="0"/>
              </a:rPr>
              <a:t> </a:t>
            </a:r>
            <a:r>
              <a:rPr lang="es-ES" sz="2400" b="1" i="1" dirty="0" err="1">
                <a:latin typeface="Palatino Linotype" panose="02040502050505030304" pitchFamily="18" charset="0"/>
              </a:rPr>
              <a:t>qui</a:t>
            </a:r>
            <a:r>
              <a:rPr lang="es-ES" sz="2400" b="1" i="1" dirty="0">
                <a:latin typeface="Palatino Linotype" panose="02040502050505030304" pitchFamily="18" charset="0"/>
              </a:rPr>
              <a:t> </a:t>
            </a:r>
            <a:r>
              <a:rPr lang="es-ES" sz="2400" b="1" i="1" dirty="0" err="1">
                <a:latin typeface="Palatino Linotype" panose="02040502050505030304" pitchFamily="18" charset="0"/>
              </a:rPr>
              <a:t>castigationes</a:t>
            </a:r>
            <a:r>
              <a:rPr lang="es-ES" sz="2400" b="1" i="1" dirty="0">
                <a:latin typeface="Palatino Linotype" panose="02040502050505030304" pitchFamily="18" charset="0"/>
              </a:rPr>
              <a:t> </a:t>
            </a:r>
            <a:r>
              <a:rPr lang="es-ES" sz="2400" b="1" i="1" dirty="0" err="1">
                <a:latin typeface="Palatino Linotype" panose="02040502050505030304" pitchFamily="18" charset="0"/>
              </a:rPr>
              <a:t>aegre</a:t>
            </a:r>
            <a:r>
              <a:rPr lang="es-ES" sz="2400" b="1" i="1" dirty="0">
                <a:latin typeface="Palatino Linotype" panose="02040502050505030304" pitchFamily="18" charset="0"/>
              </a:rPr>
              <a:t> </a:t>
            </a:r>
            <a:r>
              <a:rPr lang="es-ES" sz="2400" b="1" i="1" dirty="0" err="1">
                <a:latin typeface="Palatino Linotype" panose="02040502050505030304" pitchFamily="18" charset="0"/>
              </a:rPr>
              <a:t>ferunt</a:t>
            </a:r>
            <a:r>
              <a:rPr lang="es-ES" sz="2400" b="1" i="1" dirty="0">
                <a:latin typeface="Palatino Linotype" panose="02040502050505030304" pitchFamily="18" charset="0"/>
              </a:rPr>
              <a:t> </a:t>
            </a:r>
            <a:r>
              <a:rPr lang="es-ES" sz="2400" b="1" dirty="0">
                <a:latin typeface="Palatino Linotype" panose="02040502050505030304" pitchFamily="18" charset="0"/>
              </a:rPr>
              <a:t>46.316</a:t>
            </a:r>
            <a:r>
              <a:rPr lang="es-ES" dirty="0"/>
              <a:t/>
            </a:r>
            <a:br>
              <a:rPr lang="es-ES" dirty="0"/>
            </a:br>
            <a:endParaRPr lang="es-ES" dirty="0"/>
          </a:p>
        </p:txBody>
      </p:sp>
      <p:sp>
        <p:nvSpPr>
          <p:cNvPr id="3" name="2 Marcador de contenido"/>
          <p:cNvSpPr>
            <a:spLocks noGrp="1"/>
          </p:cNvSpPr>
          <p:nvPr>
            <p:ph idx="1"/>
          </p:nvPr>
        </p:nvSpPr>
        <p:spPr>
          <a:xfrm>
            <a:off x="467544" y="1700808"/>
            <a:ext cx="8229600" cy="2952328"/>
          </a:xfrm>
        </p:spPr>
        <p:txBody>
          <a:bodyPr/>
          <a:lstStyle/>
          <a:p>
            <a:pPr marL="0" indent="0" algn="just">
              <a:lnSpc>
                <a:spcPts val="2500"/>
              </a:lnSpc>
              <a:spcBef>
                <a:spcPts val="480"/>
              </a:spcBef>
              <a:buNone/>
            </a:pPr>
            <a:r>
              <a:rPr lang="it-IT" sz="2000" dirty="0">
                <a:latin typeface="Palatino Linotype" panose="02040502050505030304" pitchFamily="18" charset="0"/>
              </a:rPr>
              <a:t>Τίς κρείττων ποιμὴν Μωσέως</a:t>
            </a:r>
            <a:r>
              <a:rPr lang="es-ES_tradnl" sz="2000" dirty="0">
                <a:latin typeface="Palatino Linotype" panose="02040502050505030304" pitchFamily="18" charset="0"/>
              </a:rPr>
              <a:t>; </a:t>
            </a:r>
            <a:r>
              <a:rPr lang="it-IT" sz="2000" dirty="0">
                <a:latin typeface="Palatino Linotype" panose="02040502050505030304" pitchFamily="18" charset="0"/>
              </a:rPr>
              <a:t>τίς δὲ ἄρχων ἐμμελὴς οὕτω καὶ ἤπιος</a:t>
            </a:r>
            <a:r>
              <a:rPr lang="es-ES_tradnl" sz="2000" dirty="0">
                <a:latin typeface="Palatino Linotype" panose="02040502050505030304" pitchFamily="18" charset="0"/>
              </a:rPr>
              <a:t>, </a:t>
            </a:r>
            <a:r>
              <a:rPr lang="it-IT" sz="2000" dirty="0">
                <a:latin typeface="Palatino Linotype" panose="02040502050505030304" pitchFamily="18" charset="0"/>
              </a:rPr>
              <a:t>πάντα γινόμενος τῷ λαῷ</a:t>
            </a:r>
            <a:r>
              <a:rPr lang="es-ES_tradnl" sz="2000" dirty="0">
                <a:latin typeface="Palatino Linotype" panose="02040502050505030304" pitchFamily="18" charset="0"/>
              </a:rPr>
              <a:t>, </a:t>
            </a:r>
            <a:r>
              <a:rPr lang="it-IT" sz="2000" dirty="0">
                <a:latin typeface="Palatino Linotype" panose="02040502050505030304" pitchFamily="18" charset="0"/>
              </a:rPr>
              <a:t>τροφεὺς</a:t>
            </a:r>
            <a:r>
              <a:rPr lang="es-ES_tradnl" sz="2000" dirty="0">
                <a:latin typeface="Palatino Linotype" panose="02040502050505030304" pitchFamily="18" charset="0"/>
              </a:rPr>
              <a:t>, </a:t>
            </a:r>
            <a:r>
              <a:rPr lang="it-IT" sz="2000" dirty="0">
                <a:latin typeface="Palatino Linotype" panose="02040502050505030304" pitchFamily="18" charset="0"/>
              </a:rPr>
              <a:t>στρατηγὸς</a:t>
            </a:r>
            <a:r>
              <a:rPr lang="es-ES_tradnl" sz="2000" dirty="0">
                <a:latin typeface="Palatino Linotype" panose="02040502050505030304" pitchFamily="18" charset="0"/>
              </a:rPr>
              <a:t>, </a:t>
            </a:r>
            <a:r>
              <a:rPr lang="it-IT" sz="2000" dirty="0">
                <a:latin typeface="Palatino Linotype" panose="02040502050505030304" pitchFamily="18" charset="0"/>
              </a:rPr>
              <a:t>ἱερεὺς</a:t>
            </a:r>
            <a:r>
              <a:rPr lang="es-ES_tradnl" sz="2000" dirty="0">
                <a:latin typeface="Palatino Linotype" panose="02040502050505030304" pitchFamily="18" charset="0"/>
              </a:rPr>
              <a:t>, </a:t>
            </a:r>
            <a:r>
              <a:rPr lang="it-IT" sz="2000" dirty="0">
                <a:latin typeface="Palatino Linotype" panose="02040502050505030304" pitchFamily="18" charset="0"/>
              </a:rPr>
              <a:t>αὐτοπατὴρ</a:t>
            </a:r>
            <a:r>
              <a:rPr lang="es-ES_tradnl" sz="2000" dirty="0">
                <a:latin typeface="Palatino Linotype" panose="02040502050505030304" pitchFamily="18" charset="0"/>
              </a:rPr>
              <a:t>, </a:t>
            </a:r>
            <a:r>
              <a:rPr lang="it-IT" sz="2000" dirty="0">
                <a:latin typeface="Palatino Linotype" panose="02040502050505030304" pitchFamily="18" charset="0"/>
              </a:rPr>
              <a:t>ἐν πολέμοις σώζων</a:t>
            </a:r>
            <a:r>
              <a:rPr lang="es-ES_tradnl" sz="2000" dirty="0">
                <a:latin typeface="Palatino Linotype" panose="02040502050505030304" pitchFamily="18" charset="0"/>
              </a:rPr>
              <a:t>, </a:t>
            </a:r>
            <a:r>
              <a:rPr lang="it-IT" sz="2000" dirty="0">
                <a:latin typeface="Palatino Linotype" panose="02040502050505030304" pitchFamily="18" charset="0"/>
              </a:rPr>
              <a:t>ἐν ἐρήμῳ </a:t>
            </a:r>
            <a:r>
              <a:rPr lang="it-IT" sz="2000" b="1" dirty="0">
                <a:latin typeface="Palatino Linotype" panose="02040502050505030304" pitchFamily="18" charset="0"/>
              </a:rPr>
              <a:t>ἄσπαρτα καὶ ἀνήροτα</a:t>
            </a:r>
            <a:r>
              <a:rPr lang="es-ES_tradnl" sz="2000" b="1" dirty="0">
                <a:latin typeface="Palatino Linotype" panose="02040502050505030304" pitchFamily="18" charset="0"/>
              </a:rPr>
              <a:t> </a:t>
            </a:r>
            <a:r>
              <a:rPr lang="es-ES_tradnl" sz="2000" dirty="0">
                <a:latin typeface="Palatino Linotype" panose="02040502050505030304" pitchFamily="18" charset="0"/>
              </a:rPr>
              <a:t>(</a:t>
            </a:r>
            <a:r>
              <a:rPr lang="es-ES_tradnl" sz="2000" i="1" dirty="0" err="1">
                <a:latin typeface="Palatino Linotype" panose="02040502050505030304" pitchFamily="18" charset="0"/>
              </a:rPr>
              <a:t>Od</a:t>
            </a:r>
            <a:r>
              <a:rPr lang="es-ES_tradnl" sz="2000" dirty="0">
                <a:latin typeface="Palatino Linotype" panose="02040502050505030304" pitchFamily="18" charset="0"/>
              </a:rPr>
              <a:t>. 9.109) </a:t>
            </a:r>
            <a:r>
              <a:rPr lang="it-IT" sz="2000" dirty="0">
                <a:latin typeface="Palatino Linotype" panose="02040502050505030304" pitchFamily="18" charset="0"/>
              </a:rPr>
              <a:t>χορηγῶν ἀγαθὰ</a:t>
            </a:r>
            <a:r>
              <a:rPr lang="es-ES_tradnl" sz="2000" dirty="0">
                <a:latin typeface="Palatino Linotype" panose="02040502050505030304" pitchFamily="18" charset="0"/>
              </a:rPr>
              <a:t>, </a:t>
            </a:r>
            <a:r>
              <a:rPr lang="it-IT" sz="2000" dirty="0">
                <a:latin typeface="Palatino Linotype" panose="02040502050505030304" pitchFamily="18" charset="0"/>
              </a:rPr>
              <a:t>δικάζων ἐμμελῶς</a:t>
            </a:r>
            <a:r>
              <a:rPr lang="es-ES_tradnl" sz="2000" dirty="0">
                <a:latin typeface="Palatino Linotype" panose="02040502050505030304" pitchFamily="18" charset="0"/>
              </a:rPr>
              <a:t>, </a:t>
            </a:r>
            <a:r>
              <a:rPr lang="it-IT" sz="2000" dirty="0">
                <a:latin typeface="Palatino Linotype" panose="02040502050505030304" pitchFamily="18" charset="0"/>
              </a:rPr>
              <a:t>ἀπλανῶς ὁδηγῶν</a:t>
            </a:r>
            <a:r>
              <a:rPr lang="es-ES_tradnl" sz="2000" dirty="0">
                <a:latin typeface="Palatino Linotype" panose="02040502050505030304" pitchFamily="18" charset="0"/>
              </a:rPr>
              <a:t>; </a:t>
            </a:r>
            <a:r>
              <a:rPr lang="it-IT" sz="2000" dirty="0">
                <a:latin typeface="Palatino Linotype" panose="02040502050505030304" pitchFamily="18" charset="0"/>
              </a:rPr>
              <a:t>καίτοι ἐπὶ τούτων κατεστασιάσθη ὡς ἀδικῶν</a:t>
            </a:r>
            <a:r>
              <a:rPr lang="es-ES_tradnl" sz="2000" dirty="0">
                <a:latin typeface="Palatino Linotype" panose="02040502050505030304" pitchFamily="18" charset="0"/>
              </a:rPr>
              <a:t>, </a:t>
            </a:r>
            <a:r>
              <a:rPr lang="it-IT" sz="2000" dirty="0">
                <a:latin typeface="Palatino Linotype" panose="02040502050505030304" pitchFamily="18" charset="0"/>
              </a:rPr>
              <a:t>ὑβρίσθη ὡς βλάπτων</a:t>
            </a:r>
            <a:r>
              <a:rPr lang="es-ES_tradnl" sz="2000" dirty="0">
                <a:latin typeface="Palatino Linotype" panose="02040502050505030304" pitchFamily="18" charset="0"/>
              </a:rPr>
              <a:t>...</a:t>
            </a:r>
            <a:endParaRPr lang="es-ES" sz="2000" dirty="0">
              <a:latin typeface="Palatino Linotype" panose="02040502050505030304" pitchFamily="18" charset="0"/>
            </a:endParaRPr>
          </a:p>
          <a:p>
            <a:pPr marL="0" indent="0">
              <a:buNone/>
            </a:pPr>
            <a:endParaRPr lang="es-ES" dirty="0"/>
          </a:p>
        </p:txBody>
      </p:sp>
    </p:spTree>
    <p:extLst>
      <p:ext uri="{BB962C8B-B14F-4D97-AF65-F5344CB8AC3E}">
        <p14:creationId xmlns:p14="http://schemas.microsoft.com/office/powerpoint/2010/main" val="854968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648072"/>
          </a:xfrm>
        </p:spPr>
        <p:txBody>
          <a:bodyPr>
            <a:noAutofit/>
          </a:bodyPr>
          <a:lstStyle/>
          <a:p>
            <a:pPr algn="l"/>
            <a:r>
              <a:rPr lang="es-ES" sz="2400" b="1" dirty="0" smtClean="0">
                <a:latin typeface="Palatino Linotype" panose="02040502050505030304" pitchFamily="18" charset="0"/>
              </a:rPr>
              <a:t>13. </a:t>
            </a:r>
            <a:r>
              <a:rPr lang="es-ES" sz="2400" b="1" dirty="0" err="1">
                <a:latin typeface="Palatino Linotype" panose="02040502050505030304" pitchFamily="18" charset="0"/>
              </a:rPr>
              <a:t>Gregorius</a:t>
            </a:r>
            <a:r>
              <a:rPr lang="es-ES" sz="2400" b="1" dirty="0">
                <a:latin typeface="Palatino Linotype" panose="02040502050505030304" pitchFamily="18" charset="0"/>
              </a:rPr>
              <a:t> </a:t>
            </a:r>
            <a:r>
              <a:rPr lang="es-ES" sz="2400" b="1" dirty="0" err="1">
                <a:latin typeface="Palatino Linotype" panose="02040502050505030304" pitchFamily="18" charset="0"/>
              </a:rPr>
              <a:t>Nyssenus</a:t>
            </a:r>
            <a:r>
              <a:rPr lang="es-ES" sz="2400" b="1" dirty="0">
                <a:latin typeface="Palatino Linotype" panose="02040502050505030304" pitchFamily="18" charset="0"/>
              </a:rPr>
              <a:t> (s. IV d.C.) </a:t>
            </a:r>
            <a:r>
              <a:rPr lang="es-ES" sz="2400" b="1" i="1" dirty="0">
                <a:latin typeface="Palatino Linotype" panose="02040502050505030304" pitchFamily="18" charset="0"/>
              </a:rPr>
              <a:t>Contra </a:t>
            </a:r>
            <a:r>
              <a:rPr lang="es-ES" sz="2400" b="1" i="1" dirty="0" err="1">
                <a:latin typeface="Palatino Linotype" panose="02040502050505030304" pitchFamily="18" charset="0"/>
              </a:rPr>
              <a:t>Eunomium</a:t>
            </a:r>
            <a:r>
              <a:rPr lang="es-ES" sz="2400" b="1" i="1" dirty="0">
                <a:latin typeface="Palatino Linotype" panose="02040502050505030304" pitchFamily="18" charset="0"/>
              </a:rPr>
              <a:t> </a:t>
            </a:r>
            <a:r>
              <a:rPr lang="es-ES" sz="2400" b="1" dirty="0">
                <a:latin typeface="Palatino Linotype" panose="02040502050505030304" pitchFamily="18" charset="0"/>
              </a:rPr>
              <a:t>1.1.49-52</a:t>
            </a:r>
          </a:p>
        </p:txBody>
      </p:sp>
      <p:sp>
        <p:nvSpPr>
          <p:cNvPr id="3" name="2 Marcador de contenido"/>
          <p:cNvSpPr>
            <a:spLocks noGrp="1"/>
          </p:cNvSpPr>
          <p:nvPr>
            <p:ph idx="1"/>
          </p:nvPr>
        </p:nvSpPr>
        <p:spPr>
          <a:xfrm>
            <a:off x="467544" y="1340768"/>
            <a:ext cx="8229600" cy="5355976"/>
          </a:xfrm>
        </p:spPr>
        <p:txBody>
          <a:bodyPr>
            <a:normAutofit fontScale="92500"/>
          </a:bodyPr>
          <a:lstStyle/>
          <a:p>
            <a:pPr marL="0" indent="0" algn="just">
              <a:lnSpc>
                <a:spcPts val="2500"/>
              </a:lnSpc>
              <a:spcBef>
                <a:spcPts val="480"/>
              </a:spcBef>
              <a:buNone/>
            </a:pPr>
            <a:r>
              <a:rPr lang="es-ES" sz="2200" dirty="0" err="1">
                <a:latin typeface="Palatino Linotype" panose="02040502050505030304" pitchFamily="18" charset="0"/>
              </a:rPr>
              <a:t>Οὐ</a:t>
            </a:r>
            <a:r>
              <a:rPr lang="es-ES" sz="2200" dirty="0">
                <a:latin typeface="Palatino Linotype" panose="02040502050505030304" pitchFamily="18" charset="0"/>
              </a:rPr>
              <a:t> </a:t>
            </a:r>
            <a:r>
              <a:rPr lang="es-ES" sz="2200" dirty="0" err="1">
                <a:latin typeface="Palatino Linotype" panose="02040502050505030304" pitchFamily="18" charset="0"/>
              </a:rPr>
              <a:t>τοίνυν</a:t>
            </a:r>
            <a:r>
              <a:rPr lang="es-ES" sz="2200" dirty="0">
                <a:latin typeface="Palatino Linotype" panose="02040502050505030304" pitchFamily="18" charset="0"/>
              </a:rPr>
              <a:t> λα</a:t>
            </a:r>
            <a:r>
              <a:rPr lang="es-ES" sz="2200" dirty="0" err="1">
                <a:latin typeface="Palatino Linotype" panose="02040502050505030304" pitchFamily="18" charset="0"/>
              </a:rPr>
              <a:t>νθάνει</a:t>
            </a:r>
            <a:r>
              <a:rPr lang="es-ES" sz="2200" dirty="0">
                <a:latin typeface="Palatino Linotype" panose="02040502050505030304" pitchFamily="18" charset="0"/>
              </a:rPr>
              <a:t> τα</a:t>
            </a:r>
            <a:r>
              <a:rPr lang="es-ES" sz="2200" dirty="0" err="1">
                <a:latin typeface="Palatino Linotype" panose="02040502050505030304" pitchFamily="18" charset="0"/>
              </a:rPr>
              <a:t>ῦτ</a:t>
            </a:r>
            <a:r>
              <a:rPr lang="es-ES" sz="2200" dirty="0">
                <a:latin typeface="Palatino Linotype" panose="02040502050505030304" pitchFamily="18" charset="0"/>
              </a:rPr>
              <a:t>α τὸν γνήσιον αὐτοῦ ζηλωτὴν Εὐνόμιον τοῦτον, ὃς τοῦ κατὰ φύσιν ἑαυτοῦ </a:t>
            </a:r>
            <a:r>
              <a:rPr lang="es-ES" sz="2200" dirty="0" smtClean="0">
                <a:latin typeface="Palatino Linotype" panose="02040502050505030304" pitchFamily="18" charset="0"/>
              </a:rPr>
              <a:t>πατρός […] </a:t>
            </a:r>
            <a:r>
              <a:rPr lang="el-GR" sz="2200" dirty="0">
                <a:latin typeface="Palatino Linotype" panose="02040502050505030304" pitchFamily="18" charset="0"/>
              </a:rPr>
              <a:t>εὐγνώμονα μὲν καταμαθὼν καὶ νενομισμένην τὴν τοῦ βίου διαγωγήν</a:t>
            </a:r>
            <a:r>
              <a:rPr lang="es-ES" sz="2200" dirty="0">
                <a:latin typeface="Palatino Linotype" panose="02040502050505030304" pitchFamily="18" charset="0"/>
              </a:rPr>
              <a:t>, </a:t>
            </a:r>
            <a:r>
              <a:rPr lang="el-GR" sz="2200" dirty="0">
                <a:latin typeface="Palatino Linotype" panose="02040502050505030304" pitchFamily="18" charset="0"/>
              </a:rPr>
              <a:t>μοχθηρὰν δὲ διὰ πενίαν καὶ μυρίων γέμουσαν </a:t>
            </a:r>
            <a:r>
              <a:rPr lang="el-GR" sz="2200" dirty="0" smtClean="0">
                <a:latin typeface="Palatino Linotype" panose="02040502050505030304" pitchFamily="18" charset="0"/>
              </a:rPr>
              <a:t>πόνων</a:t>
            </a:r>
            <a:r>
              <a:rPr lang="es-ES" sz="2200" dirty="0" smtClean="0">
                <a:latin typeface="Palatino Linotype" panose="02040502050505030304" pitchFamily="18" charset="0"/>
              </a:rPr>
              <a:t> […]</a:t>
            </a:r>
            <a:r>
              <a:rPr lang="el-GR" sz="2200" dirty="0" smtClean="0">
                <a:latin typeface="Palatino Linotype" panose="02040502050505030304" pitchFamily="18" charset="0"/>
              </a:rPr>
              <a:t> </a:t>
            </a:r>
            <a:r>
              <a:rPr lang="el-GR" sz="2200" dirty="0">
                <a:latin typeface="Palatino Linotype" panose="02040502050505030304" pitchFamily="18" charset="0"/>
              </a:rPr>
              <a:t>ταῦτα τοίνυν περὶ τὸν ἑαυτοῦ πατέρα βλέπων ἐρρῶσθαι φράσας τῷ τε ἀρότρῳ καὶ τῇ σμινύῃ καὶ πᾶσι τοῖς πατρικοῖς ἐργαλείοις</a:t>
            </a:r>
            <a:r>
              <a:rPr lang="es-ES" sz="2200" dirty="0">
                <a:latin typeface="Palatino Linotype" panose="02040502050505030304" pitchFamily="18" charset="0"/>
              </a:rPr>
              <a:t>, </a:t>
            </a:r>
            <a:r>
              <a:rPr lang="el-GR" sz="2200" dirty="0">
                <a:latin typeface="Palatino Linotype" panose="02040502050505030304" pitchFamily="18" charset="0"/>
              </a:rPr>
              <a:t>ὡς ἂν μὴ καὶ αὐτὸς προσταλαιπωροίη τοῖς ὁμοίοις τῶν πόνων</a:t>
            </a:r>
            <a:r>
              <a:rPr lang="es-ES" sz="2200" dirty="0">
                <a:latin typeface="Palatino Linotype" panose="02040502050505030304" pitchFamily="18" charset="0"/>
              </a:rPr>
              <a:t>, </a:t>
            </a:r>
            <a:r>
              <a:rPr lang="el-GR" sz="2200" dirty="0">
                <a:latin typeface="Palatino Linotype" panose="02040502050505030304" pitchFamily="18" charset="0"/>
              </a:rPr>
              <a:t>πρῶτον μὲν τῆς Προυνίκου σοφίας γίνεται μαθητής</a:t>
            </a:r>
            <a:r>
              <a:rPr lang="es-ES" sz="2200" dirty="0">
                <a:latin typeface="Palatino Linotype" panose="02040502050505030304" pitchFamily="18" charset="0"/>
              </a:rPr>
              <a:t> [</a:t>
            </a:r>
            <a:r>
              <a:rPr lang="el-GR" sz="2200" dirty="0">
                <a:latin typeface="Palatino Linotype" panose="02040502050505030304" pitchFamily="18" charset="0"/>
              </a:rPr>
              <a:t>...</a:t>
            </a:r>
            <a:r>
              <a:rPr lang="es-ES" sz="2200" dirty="0">
                <a:latin typeface="Palatino Linotype" panose="02040502050505030304" pitchFamily="18" charset="0"/>
              </a:rPr>
              <a:t>] </a:t>
            </a:r>
            <a:r>
              <a:rPr lang="el-GR" sz="2200" dirty="0">
                <a:latin typeface="Palatino Linotype" panose="02040502050505030304" pitchFamily="18" charset="0"/>
              </a:rPr>
              <a:t>Μετὰ δὲ ταῦτα </a:t>
            </a:r>
            <a:r>
              <a:rPr lang="es-ES" sz="2200" dirty="0">
                <a:latin typeface="Palatino Linotype" panose="02040502050505030304" pitchFamily="18" charset="0"/>
              </a:rPr>
              <a:t>[</a:t>
            </a:r>
            <a:r>
              <a:rPr lang="el-GR" sz="2200" dirty="0" smtClean="0">
                <a:latin typeface="Palatino Linotype" panose="02040502050505030304" pitchFamily="18" charset="0"/>
              </a:rPr>
              <a:t>...</a:t>
            </a:r>
            <a:r>
              <a:rPr lang="es-ES" sz="2200" dirty="0" smtClean="0">
                <a:latin typeface="Palatino Linotype" panose="02040502050505030304" pitchFamily="18" charset="0"/>
              </a:rPr>
              <a:t>]</a:t>
            </a:r>
            <a:r>
              <a:rPr lang="el-GR" sz="2200" dirty="0" smtClean="0">
                <a:latin typeface="Palatino Linotype" panose="02040502050505030304" pitchFamily="18" charset="0"/>
              </a:rPr>
              <a:t> </a:t>
            </a:r>
            <a:r>
              <a:rPr lang="el-GR" sz="2200" dirty="0">
                <a:latin typeface="Palatino Linotype" panose="02040502050505030304" pitchFamily="18" charset="0"/>
              </a:rPr>
              <a:t>ἐπειδὴ πάντα μικρὰ καὶ οὐδὲν τῆς ἐπιθυμίας ἄξιον ἐκ τῆς περὶ ταῦτα σπουδῆς ἑώρα συναγειρόμενον</a:t>
            </a:r>
            <a:r>
              <a:rPr lang="es-ES" sz="2200" dirty="0">
                <a:latin typeface="Palatino Linotype" panose="02040502050505030304" pitchFamily="18" charset="0"/>
              </a:rPr>
              <a:t>, </a:t>
            </a:r>
            <a:r>
              <a:rPr lang="el-GR" sz="2200" dirty="0">
                <a:latin typeface="Palatino Linotype" panose="02040502050505030304" pitchFamily="18" charset="0"/>
              </a:rPr>
              <a:t>καταλιπὼν τὰ λοιπὰ τοῦ βίου ἐπιτηδεύματα μόνον ἐξ ἁπάντων ἐθαύμασε τὸν Ἀέτιον</a:t>
            </a:r>
            <a:r>
              <a:rPr lang="es-ES" sz="2200" dirty="0">
                <a:latin typeface="Palatino Linotype" panose="02040502050505030304" pitchFamily="18" charset="0"/>
              </a:rPr>
              <a:t>, </a:t>
            </a:r>
            <a:r>
              <a:rPr lang="el-GR" sz="2200" dirty="0">
                <a:latin typeface="Palatino Linotype" panose="02040502050505030304" pitchFamily="18" charset="0"/>
              </a:rPr>
              <a:t>οὐκ ἀσυνέτως οἶμαι</a:t>
            </a:r>
            <a:r>
              <a:rPr lang="es-ES" sz="2200" dirty="0">
                <a:latin typeface="Palatino Linotype" panose="02040502050505030304" pitchFamily="18" charset="0"/>
              </a:rPr>
              <a:t>, </a:t>
            </a:r>
            <a:r>
              <a:rPr lang="el-GR" sz="2200" dirty="0">
                <a:latin typeface="Palatino Linotype" panose="02040502050505030304" pitchFamily="18" charset="0"/>
              </a:rPr>
              <a:t>πρός γε τὸν ἑαυτοῦ σκοπόν</a:t>
            </a:r>
            <a:r>
              <a:rPr lang="es-ES" sz="2200" dirty="0">
                <a:latin typeface="Palatino Linotype" panose="02040502050505030304" pitchFamily="18" charset="0"/>
              </a:rPr>
              <a:t>, </a:t>
            </a:r>
            <a:r>
              <a:rPr lang="el-GR" sz="2200" dirty="0">
                <a:latin typeface="Palatino Linotype" panose="02040502050505030304" pitchFamily="18" charset="0"/>
              </a:rPr>
              <a:t>εἰς ἐπίνοιαν βίου τοῦτο ἐπιλεξάμενος</a:t>
            </a:r>
            <a:r>
              <a:rPr lang="es-ES" sz="2200" dirty="0">
                <a:latin typeface="Palatino Linotype" panose="02040502050505030304" pitchFamily="18" charset="0"/>
              </a:rPr>
              <a:t>. </a:t>
            </a:r>
            <a:r>
              <a:rPr lang="el-GR" sz="2200" dirty="0">
                <a:latin typeface="Palatino Linotype" panose="02040502050505030304" pitchFamily="18" charset="0"/>
              </a:rPr>
              <a:t>ἀφ</a:t>
            </a:r>
            <a:r>
              <a:rPr lang="es-ES" sz="2200" dirty="0">
                <a:latin typeface="Palatino Linotype" panose="02040502050505030304" pitchFamily="18" charset="0"/>
              </a:rPr>
              <a:t>' </a:t>
            </a:r>
            <a:r>
              <a:rPr lang="el-GR" sz="2200" dirty="0">
                <a:latin typeface="Palatino Linotype" panose="02040502050505030304" pitchFamily="18" charset="0"/>
              </a:rPr>
              <a:t>οὗ γὰρ μετέσχε τῆς ἀπορρήτου ταύτης σοφίας</a:t>
            </a:r>
            <a:r>
              <a:rPr lang="es-ES" sz="2200" dirty="0">
                <a:latin typeface="Palatino Linotype" panose="02040502050505030304" pitchFamily="18" charset="0"/>
              </a:rPr>
              <a:t>, </a:t>
            </a:r>
            <a:r>
              <a:rPr lang="el-GR" sz="2200" dirty="0">
                <a:latin typeface="Palatino Linotype" panose="02040502050505030304" pitchFamily="18" charset="0"/>
              </a:rPr>
              <a:t>ἐξ ἐκείνου</a:t>
            </a:r>
            <a:r>
              <a:rPr lang="es-ES" sz="2200" dirty="0">
                <a:latin typeface="Palatino Linotype" panose="02040502050505030304" pitchFamily="18" charset="0"/>
              </a:rPr>
              <a:t> “</a:t>
            </a:r>
            <a:r>
              <a:rPr lang="el-GR" sz="2200" b="1" dirty="0">
                <a:latin typeface="Palatino Linotype" panose="02040502050505030304" pitchFamily="18" charset="0"/>
              </a:rPr>
              <a:t>πάντα ἄσπαρτα αὐτῷ καὶ ἀνήροτα φύεται</a:t>
            </a:r>
            <a:r>
              <a:rPr lang="es-ES" sz="2200" dirty="0">
                <a:latin typeface="Palatino Linotype" panose="02040502050505030304" pitchFamily="18" charset="0"/>
              </a:rPr>
              <a:t>”(</a:t>
            </a:r>
            <a:r>
              <a:rPr lang="es-ES" sz="2200" i="1" dirty="0" err="1">
                <a:latin typeface="Palatino Linotype" panose="02040502050505030304" pitchFamily="18" charset="0"/>
              </a:rPr>
              <a:t>Od</a:t>
            </a:r>
            <a:r>
              <a:rPr lang="es-ES" sz="2200" dirty="0">
                <a:latin typeface="Palatino Linotype" panose="02040502050505030304" pitchFamily="18" charset="0"/>
              </a:rPr>
              <a:t>. 9.109). </a:t>
            </a:r>
            <a:r>
              <a:rPr lang="es-ES" sz="2200" dirty="0" err="1">
                <a:latin typeface="Palatino Linotype" panose="02040502050505030304" pitchFamily="18" charset="0"/>
              </a:rPr>
              <a:t>σοφὸς</a:t>
            </a:r>
            <a:r>
              <a:rPr lang="es-ES" sz="2200" dirty="0">
                <a:latin typeface="Palatino Linotype" panose="02040502050505030304" pitchFamily="18" charset="0"/>
              </a:rPr>
              <a:t> </a:t>
            </a:r>
            <a:r>
              <a:rPr lang="es-ES" sz="2200" dirty="0" err="1">
                <a:latin typeface="Palatino Linotype" panose="02040502050505030304" pitchFamily="18" charset="0"/>
              </a:rPr>
              <a:t>γάρ</a:t>
            </a:r>
            <a:r>
              <a:rPr lang="es-ES" sz="2200" dirty="0">
                <a:latin typeface="Palatino Linotype" panose="02040502050505030304" pitchFamily="18" charset="0"/>
              </a:rPr>
              <a:t> </a:t>
            </a:r>
            <a:r>
              <a:rPr lang="es-ES" sz="2200" dirty="0" err="1">
                <a:latin typeface="Palatino Linotype" panose="02040502050505030304" pitchFamily="18" charset="0"/>
              </a:rPr>
              <a:t>τίς</a:t>
            </a:r>
            <a:r>
              <a:rPr lang="es-ES" sz="2200" dirty="0">
                <a:latin typeface="Palatino Linotype" panose="02040502050505030304" pitchFamily="18" charset="0"/>
              </a:rPr>
              <a:t> </a:t>
            </a:r>
            <a:r>
              <a:rPr lang="el-GR" sz="2200" dirty="0">
                <a:latin typeface="Palatino Linotype" panose="02040502050505030304" pitchFamily="18" charset="0"/>
              </a:rPr>
              <a:t>ἐστι περὶ ἃ τὴν σπουδὴν ἔχει</a:t>
            </a:r>
            <a:r>
              <a:rPr lang="es-ES" sz="2200" dirty="0">
                <a:latin typeface="Palatino Linotype" panose="02040502050505030304" pitchFamily="18" charset="0"/>
              </a:rPr>
              <a:t>, </a:t>
            </a:r>
            <a:r>
              <a:rPr lang="el-GR" sz="2200" dirty="0">
                <a:latin typeface="Palatino Linotype" panose="02040502050505030304" pitchFamily="18" charset="0"/>
              </a:rPr>
              <a:t>καὶ ἔγνω πῶς ἄν τις μάλιστα τοὺς ἐμπαθεστέρους τῶν ἀνθρώπων προσοικειώσαιτο</a:t>
            </a:r>
            <a:r>
              <a:rPr lang="es-ES" sz="2200" dirty="0" smtClean="0">
                <a:latin typeface="Palatino Linotype" panose="02040502050505030304" pitchFamily="18" charset="0"/>
              </a:rPr>
              <a:t>.</a:t>
            </a:r>
            <a:r>
              <a:rPr lang="es-ES" sz="2200" dirty="0">
                <a:latin typeface="Palatino Linotype" panose="02040502050505030304" pitchFamily="18" charset="0"/>
              </a:rPr>
              <a:t> </a:t>
            </a:r>
          </a:p>
          <a:p>
            <a:endParaRPr lang="es-ES" sz="1700" dirty="0"/>
          </a:p>
        </p:txBody>
      </p:sp>
    </p:spTree>
    <p:extLst>
      <p:ext uri="{BB962C8B-B14F-4D97-AF65-F5344CB8AC3E}">
        <p14:creationId xmlns:p14="http://schemas.microsoft.com/office/powerpoint/2010/main" val="493705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792088"/>
          </a:xfrm>
        </p:spPr>
        <p:txBody>
          <a:bodyPr>
            <a:normAutofit fontScale="90000"/>
          </a:bodyPr>
          <a:lstStyle/>
          <a:p>
            <a:pPr algn="l"/>
            <a:r>
              <a:rPr lang="es-ES" sz="2000" b="1" dirty="0" smtClean="0">
                <a:latin typeface="Palatino Linotype" panose="02040502050505030304" pitchFamily="18" charset="0"/>
              </a:rPr>
              <a:t/>
            </a:r>
            <a:br>
              <a:rPr lang="es-ES" sz="2000" b="1" dirty="0" smtClean="0">
                <a:latin typeface="Palatino Linotype" panose="02040502050505030304" pitchFamily="18" charset="0"/>
              </a:rPr>
            </a:br>
            <a:r>
              <a:rPr lang="es-ES" sz="2700" b="1" dirty="0" smtClean="0">
                <a:latin typeface="Palatino Linotype" panose="02040502050505030304" pitchFamily="18" charset="0"/>
              </a:rPr>
              <a:t>14. </a:t>
            </a:r>
            <a:r>
              <a:rPr lang="es-ES" sz="2700" b="1" dirty="0" err="1">
                <a:latin typeface="Palatino Linotype" panose="02040502050505030304" pitchFamily="18" charset="0"/>
              </a:rPr>
              <a:t>Gregorius</a:t>
            </a:r>
            <a:r>
              <a:rPr lang="es-ES" sz="2700" b="1" dirty="0">
                <a:latin typeface="Palatino Linotype" panose="02040502050505030304" pitchFamily="18" charset="0"/>
              </a:rPr>
              <a:t> </a:t>
            </a:r>
            <a:r>
              <a:rPr lang="es-ES" sz="2700" b="1" dirty="0" err="1">
                <a:latin typeface="Palatino Linotype" panose="02040502050505030304" pitchFamily="18" charset="0"/>
              </a:rPr>
              <a:t>Nyssenus</a:t>
            </a:r>
            <a:r>
              <a:rPr lang="es-ES" sz="2700" b="1" dirty="0">
                <a:latin typeface="Palatino Linotype" panose="02040502050505030304" pitchFamily="18" charset="0"/>
              </a:rPr>
              <a:t> (s. IV d.C.) </a:t>
            </a:r>
            <a:r>
              <a:rPr lang="es-ES" sz="2700" b="1" i="1" dirty="0">
                <a:latin typeface="Palatino Linotype" panose="02040502050505030304" pitchFamily="18" charset="0"/>
              </a:rPr>
              <a:t>Contra usurarios </a:t>
            </a:r>
            <a:r>
              <a:rPr lang="es-ES" sz="2700" b="1" dirty="0">
                <a:latin typeface="Palatino Linotype" panose="02040502050505030304" pitchFamily="18" charset="0"/>
              </a:rPr>
              <a:t>9.197</a:t>
            </a:r>
            <a:r>
              <a:rPr lang="es-ES" dirty="0"/>
              <a:t/>
            </a:r>
            <a:br>
              <a:rPr lang="es-ES" dirty="0"/>
            </a:br>
            <a:endParaRPr lang="es-ES" dirty="0"/>
          </a:p>
        </p:txBody>
      </p:sp>
      <p:sp>
        <p:nvSpPr>
          <p:cNvPr id="3" name="2 Marcador de contenido"/>
          <p:cNvSpPr>
            <a:spLocks noGrp="1"/>
          </p:cNvSpPr>
          <p:nvPr>
            <p:ph idx="1"/>
          </p:nvPr>
        </p:nvSpPr>
        <p:spPr>
          <a:xfrm>
            <a:off x="467544" y="1268760"/>
            <a:ext cx="8229600" cy="2160240"/>
          </a:xfrm>
        </p:spPr>
        <p:txBody>
          <a:bodyPr/>
          <a:lstStyle/>
          <a:p>
            <a:pPr marL="0" indent="0" algn="just">
              <a:lnSpc>
                <a:spcPts val="2500"/>
              </a:lnSpc>
              <a:spcBef>
                <a:spcPts val="480"/>
              </a:spcBef>
              <a:buNone/>
            </a:pPr>
            <a:r>
              <a:rPr lang="el-GR" sz="2000" dirty="0">
                <a:latin typeface="Palatino Linotype" panose="02040502050505030304" pitchFamily="18" charset="0"/>
              </a:rPr>
              <a:t>ἀργὸς καὶ πλεονεκτικὸς βίος ὁ τοῦ τοκίζοντος· οὐκ οἶδε πόνον γεωργίας</a:t>
            </a:r>
            <a:r>
              <a:rPr lang="es-ES" sz="2000" dirty="0">
                <a:latin typeface="Palatino Linotype" panose="02040502050505030304" pitchFamily="18" charset="0"/>
              </a:rPr>
              <a:t>, </a:t>
            </a:r>
            <a:r>
              <a:rPr lang="el-GR" sz="2000" dirty="0">
                <a:latin typeface="Palatino Linotype" panose="02040502050505030304" pitchFamily="18" charset="0"/>
              </a:rPr>
              <a:t>οὐκ ἐπίνοιαν ἐμπορίας</a:t>
            </a:r>
            <a:r>
              <a:rPr lang="es-ES" sz="2000" dirty="0">
                <a:latin typeface="Palatino Linotype" panose="02040502050505030304" pitchFamily="18" charset="0"/>
              </a:rPr>
              <a:t>, </a:t>
            </a:r>
            <a:r>
              <a:rPr lang="el-GR" sz="2000" dirty="0">
                <a:latin typeface="Palatino Linotype" panose="02040502050505030304" pitchFamily="18" charset="0"/>
              </a:rPr>
              <a:t>ἐφ</a:t>
            </a:r>
            <a:r>
              <a:rPr lang="es-ES" sz="2000" dirty="0">
                <a:latin typeface="Palatino Linotype" panose="02040502050505030304" pitchFamily="18" charset="0"/>
              </a:rPr>
              <a:t>' </a:t>
            </a:r>
            <a:r>
              <a:rPr lang="el-GR" sz="2000" dirty="0">
                <a:latin typeface="Palatino Linotype" panose="02040502050505030304" pitchFamily="18" charset="0"/>
              </a:rPr>
              <a:t>ἑνὸς δὲ τόπου κάθηται τρέφων ἐπὶ τῆς ἑστίας θηρία</a:t>
            </a:r>
            <a:r>
              <a:rPr lang="es-ES" sz="2000" dirty="0">
                <a:latin typeface="Palatino Linotype" panose="02040502050505030304" pitchFamily="18" charset="0"/>
              </a:rPr>
              <a:t>. </a:t>
            </a:r>
            <a:r>
              <a:rPr lang="el-GR" sz="2000" b="1" dirty="0">
                <a:latin typeface="Palatino Linotype" panose="02040502050505030304" pitchFamily="18" charset="0"/>
              </a:rPr>
              <a:t>ἄσπαρτα αὐτῷ βούλεται τὰ πάντα καὶ ἀνήροτα φύεσθαι</a:t>
            </a:r>
            <a:r>
              <a:rPr lang="es-ES" sz="2000" b="1" dirty="0">
                <a:latin typeface="Palatino Linotype" panose="02040502050505030304" pitchFamily="18" charset="0"/>
              </a:rPr>
              <a:t>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9.109).</a:t>
            </a:r>
          </a:p>
          <a:p>
            <a:endParaRPr lang="es-ES" dirty="0"/>
          </a:p>
        </p:txBody>
      </p:sp>
    </p:spTree>
    <p:extLst>
      <p:ext uri="{BB962C8B-B14F-4D97-AF65-F5344CB8AC3E}">
        <p14:creationId xmlns:p14="http://schemas.microsoft.com/office/powerpoint/2010/main" val="3127775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368152"/>
          </a:xfrm>
        </p:spPr>
        <p:txBody>
          <a:bodyPr>
            <a:normAutofit fontScale="90000"/>
          </a:bodyPr>
          <a:lstStyle/>
          <a:p>
            <a:pPr algn="l"/>
            <a:r>
              <a:rPr lang="en-US" sz="2700" b="1" dirty="0">
                <a:latin typeface="Palatino Linotype" panose="02040502050505030304" pitchFamily="18" charset="0"/>
              </a:rPr>
              <a:t>15. </a:t>
            </a:r>
            <a:r>
              <a:rPr lang="en-US" sz="2700" b="1" dirty="0" err="1">
                <a:latin typeface="Palatino Linotype" panose="02040502050505030304" pitchFamily="18" charset="0"/>
              </a:rPr>
              <a:t>Libanius</a:t>
            </a:r>
            <a:r>
              <a:rPr lang="en-US" sz="2700" b="1" dirty="0">
                <a:latin typeface="Palatino Linotype" panose="02040502050505030304" pitchFamily="18" charset="0"/>
              </a:rPr>
              <a:t> </a:t>
            </a:r>
            <a:r>
              <a:rPr lang="en-US" sz="2700" b="1" dirty="0" err="1">
                <a:latin typeface="Palatino Linotype" panose="02040502050505030304" pitchFamily="18" charset="0"/>
              </a:rPr>
              <a:t>sophista</a:t>
            </a:r>
            <a:r>
              <a:rPr lang="en-US" sz="2700" b="1" dirty="0">
                <a:latin typeface="Palatino Linotype" panose="02040502050505030304" pitchFamily="18" charset="0"/>
              </a:rPr>
              <a:t> (s. IV </a:t>
            </a:r>
            <a:r>
              <a:rPr lang="en-US" sz="2700" b="1" dirty="0" err="1">
                <a:latin typeface="Palatino Linotype" panose="02040502050505030304" pitchFamily="18" charset="0"/>
              </a:rPr>
              <a:t>d.C.</a:t>
            </a:r>
            <a:r>
              <a:rPr lang="en-US" sz="2700" b="1" dirty="0">
                <a:latin typeface="Palatino Linotype" panose="02040502050505030304" pitchFamily="18" charset="0"/>
              </a:rPr>
              <a:t>) </a:t>
            </a:r>
            <a:r>
              <a:rPr lang="en-US" sz="2700" b="1" i="1" dirty="0" err="1">
                <a:latin typeface="Palatino Linotype" panose="02040502050505030304" pitchFamily="18" charset="0"/>
              </a:rPr>
              <a:t>Progymnasmata</a:t>
            </a:r>
            <a:r>
              <a:rPr lang="en-US" sz="2700" b="1" i="1" dirty="0">
                <a:latin typeface="Palatino Linotype" panose="02040502050505030304" pitchFamily="18" charset="0"/>
              </a:rPr>
              <a:t> </a:t>
            </a:r>
            <a:r>
              <a:rPr lang="en-US" sz="2700" b="1" dirty="0">
                <a:latin typeface="Palatino Linotype" panose="02040502050505030304" pitchFamily="18" charset="0"/>
              </a:rPr>
              <a:t>3.3.26-27</a:t>
            </a:r>
            <a:r>
              <a:rPr lang="es-ES" dirty="0"/>
              <a:t/>
            </a:r>
            <a:br>
              <a:rPr lang="es-ES" dirty="0"/>
            </a:br>
            <a:endParaRPr lang="es-ES" dirty="0"/>
          </a:p>
        </p:txBody>
      </p:sp>
      <p:sp>
        <p:nvSpPr>
          <p:cNvPr id="3" name="2 Marcador de contenido"/>
          <p:cNvSpPr>
            <a:spLocks noGrp="1"/>
          </p:cNvSpPr>
          <p:nvPr>
            <p:ph idx="1"/>
          </p:nvPr>
        </p:nvSpPr>
        <p:spPr>
          <a:xfrm>
            <a:off x="467544" y="1556792"/>
            <a:ext cx="8229600" cy="2088232"/>
          </a:xfrm>
        </p:spPr>
        <p:txBody>
          <a:bodyPr/>
          <a:lstStyle/>
          <a:p>
            <a:pPr marL="0" indent="0" algn="just">
              <a:lnSpc>
                <a:spcPts val="2500"/>
              </a:lnSpc>
              <a:spcBef>
                <a:spcPts val="480"/>
              </a:spcBef>
              <a:buNone/>
            </a:pPr>
            <a:r>
              <a:rPr lang="es-ES" sz="2000" dirty="0" err="1">
                <a:latin typeface="Palatino Linotype" panose="02040502050505030304" pitchFamily="18" charset="0"/>
              </a:rPr>
              <a:t>τί</a:t>
            </a:r>
            <a:r>
              <a:rPr lang="es-ES" sz="2000" dirty="0">
                <a:latin typeface="Palatino Linotype" panose="02040502050505030304" pitchFamily="18" charset="0"/>
              </a:rPr>
              <a:t> </a:t>
            </a:r>
            <a:r>
              <a:rPr lang="es-ES" sz="2000" dirty="0" err="1">
                <a:latin typeface="Palatino Linotype" panose="02040502050505030304" pitchFamily="18" charset="0"/>
              </a:rPr>
              <a:t>δὲ</a:t>
            </a:r>
            <a:r>
              <a:rPr lang="es-ES" sz="2000" dirty="0">
                <a:latin typeface="Palatino Linotype" panose="02040502050505030304" pitchFamily="18" charset="0"/>
              </a:rPr>
              <a:t> θα</a:t>
            </a:r>
            <a:r>
              <a:rPr lang="es-ES" sz="2000" dirty="0" err="1">
                <a:latin typeface="Palatino Linotype" panose="02040502050505030304" pitchFamily="18" charset="0"/>
              </a:rPr>
              <a:t>υμ</a:t>
            </a:r>
            <a:r>
              <a:rPr lang="es-ES" sz="2000" dirty="0">
                <a:latin typeface="Palatino Linotype" panose="02040502050505030304" pitchFamily="18" charset="0"/>
              </a:rPr>
              <a:t>αστὸν εἰ προσδεῖται πόνων ἐκείνη μηδὲ τῶν ἐλαττόνων ἄνευ </a:t>
            </a:r>
            <a:r>
              <a:rPr lang="el-GR" sz="2000" dirty="0">
                <a:latin typeface="Palatino Linotype" panose="02040502050505030304" pitchFamily="18" charset="0"/>
              </a:rPr>
              <a:t>ταλαιπωρίας ἐθελόντων περιγίνεσθαι; τὰ δὲ τῆς</a:t>
            </a:r>
            <a:r>
              <a:rPr lang="es-ES" sz="2000" dirty="0">
                <a:latin typeface="Palatino Linotype" panose="02040502050505030304" pitchFamily="18" charset="0"/>
              </a:rPr>
              <a:t> </a:t>
            </a:r>
            <a:r>
              <a:rPr lang="es-ES" sz="2000" dirty="0" err="1">
                <a:latin typeface="Palatino Linotype" panose="02040502050505030304" pitchFamily="18" charset="0"/>
              </a:rPr>
              <a:t>Δήμητρος</a:t>
            </a:r>
            <a:r>
              <a:rPr lang="es-ES" sz="2000" dirty="0">
                <a:latin typeface="Palatino Linotype" panose="02040502050505030304" pitchFamily="18" charset="0"/>
              </a:rPr>
              <a:t> </a:t>
            </a:r>
            <a:r>
              <a:rPr lang="es-ES" sz="2000" dirty="0" err="1">
                <a:latin typeface="Palatino Linotype" panose="02040502050505030304" pitchFamily="18" charset="0"/>
              </a:rPr>
              <a:t>οἱ</a:t>
            </a:r>
            <a:r>
              <a:rPr lang="es-ES" sz="2000" dirty="0">
                <a:latin typeface="Palatino Linotype" panose="02040502050505030304" pitchFamily="18" charset="0"/>
              </a:rPr>
              <a:t> </a:t>
            </a:r>
            <a:r>
              <a:rPr lang="es-ES" sz="2000" dirty="0" err="1">
                <a:latin typeface="Palatino Linotype" panose="02040502050505030304" pitchFamily="18" charset="0"/>
              </a:rPr>
              <a:t>γεωργοὶ</a:t>
            </a:r>
            <a:r>
              <a:rPr lang="es-ES" sz="2000" dirty="0">
                <a:latin typeface="Palatino Linotype" panose="02040502050505030304" pitchFamily="18" charset="0"/>
              </a:rPr>
              <a:t> π</a:t>
            </a:r>
            <a:r>
              <a:rPr lang="es-ES" sz="2000" dirty="0" err="1">
                <a:latin typeface="Palatino Linotype" panose="02040502050505030304" pitchFamily="18" charset="0"/>
              </a:rPr>
              <a:t>ῶς</a:t>
            </a:r>
            <a:r>
              <a:rPr lang="es-ES" sz="2000" dirty="0">
                <a:latin typeface="Palatino Linotype" panose="02040502050505030304" pitchFamily="18" charset="0"/>
              </a:rPr>
              <a:t> </a:t>
            </a:r>
            <a:r>
              <a:rPr lang="es-ES" sz="2000" dirty="0" err="1">
                <a:latin typeface="Palatino Linotype" panose="02040502050505030304" pitchFamily="18" charset="0"/>
              </a:rPr>
              <a:t>σοι</a:t>
            </a:r>
            <a:r>
              <a:rPr lang="es-ES" sz="2000" dirty="0">
                <a:latin typeface="Palatino Linotype" panose="02040502050505030304" pitchFamily="18" charset="0"/>
              </a:rPr>
              <a:t> </a:t>
            </a:r>
            <a:r>
              <a:rPr lang="es-ES" sz="2000" dirty="0" err="1">
                <a:latin typeface="Palatino Linotype" panose="02040502050505030304" pitchFamily="18" charset="0"/>
              </a:rPr>
              <a:t>δοκοῦσι</a:t>
            </a:r>
            <a:r>
              <a:rPr lang="es-ES" sz="2000" dirty="0">
                <a:latin typeface="Palatino Linotype" panose="02040502050505030304" pitchFamily="18" charset="0"/>
              </a:rPr>
              <a:t> </a:t>
            </a:r>
            <a:r>
              <a:rPr lang="es-ES" sz="2000" dirty="0" err="1">
                <a:latin typeface="Palatino Linotype" panose="02040502050505030304" pitchFamily="18" charset="0"/>
              </a:rPr>
              <a:t>θερίζειν</a:t>
            </a:r>
            <a:r>
              <a:rPr lang="es-ES" sz="2000" dirty="0">
                <a:latin typeface="Palatino Linotype" panose="02040502050505030304" pitchFamily="18" charset="0"/>
              </a:rPr>
              <a:t>; </a:t>
            </a:r>
            <a:r>
              <a:rPr lang="es-ES" sz="2000" dirty="0" err="1">
                <a:latin typeface="Palatino Linotype" panose="02040502050505030304" pitchFamily="18" charset="0"/>
              </a:rPr>
              <a:t>ἆρ</a:t>
            </a:r>
            <a:r>
              <a:rPr lang="es-ES" sz="2000" dirty="0">
                <a:latin typeface="Palatino Linotype" panose="02040502050505030304" pitchFamily="18" charset="0"/>
              </a:rPr>
              <a:t>α </a:t>
            </a:r>
            <a:r>
              <a:rPr lang="es-ES" sz="2000" b="1" dirty="0">
                <a:latin typeface="Palatino Linotype" panose="02040502050505030304" pitchFamily="18" charset="0"/>
              </a:rPr>
              <a:t>ἄσπαρτα καὶ ἀνήροτα </a:t>
            </a:r>
            <a:r>
              <a:rPr lang="es-ES" sz="2000" dirty="0">
                <a:latin typeface="Palatino Linotype" panose="02040502050505030304" pitchFamily="18" charset="0"/>
              </a:rPr>
              <a:t>κατὰ τοὺς Κύκλωπας (</a:t>
            </a:r>
            <a:r>
              <a:rPr lang="es-ES" sz="2000" i="1" dirty="0">
                <a:latin typeface="Palatino Linotype" panose="02040502050505030304" pitchFamily="18" charset="0"/>
              </a:rPr>
              <a:t>Od</a:t>
            </a:r>
            <a:r>
              <a:rPr lang="es-ES" sz="2000" dirty="0">
                <a:latin typeface="Palatino Linotype" panose="02040502050505030304" pitchFamily="18" charset="0"/>
              </a:rPr>
              <a:t>. 9.109); </a:t>
            </a:r>
            <a:r>
              <a:rPr lang="es-ES" sz="2000" dirty="0" err="1">
                <a:latin typeface="Palatino Linotype" panose="02040502050505030304" pitchFamily="18" charset="0"/>
              </a:rPr>
              <a:t>μῦθος</a:t>
            </a:r>
            <a:r>
              <a:rPr lang="es-ES" sz="2000" dirty="0">
                <a:latin typeface="Palatino Linotype" panose="02040502050505030304" pitchFamily="18" charset="0"/>
              </a:rPr>
              <a:t> </a:t>
            </a:r>
            <a:r>
              <a:rPr lang="es-ES" sz="2000" dirty="0" err="1">
                <a:latin typeface="Palatino Linotype" panose="02040502050505030304" pitchFamily="18" charset="0"/>
              </a:rPr>
              <a:t>ἐκεῖν</a:t>
            </a:r>
            <a:r>
              <a:rPr lang="es-ES" sz="2000" dirty="0">
                <a:latin typeface="Palatino Linotype" panose="02040502050505030304" pitchFamily="18" charset="0"/>
              </a:rPr>
              <a:t>α καὶ λόγος. </a:t>
            </a:r>
          </a:p>
          <a:p>
            <a:endParaRPr lang="es-ES" dirty="0"/>
          </a:p>
        </p:txBody>
      </p:sp>
    </p:spTree>
    <p:extLst>
      <p:ext uri="{BB962C8B-B14F-4D97-AF65-F5344CB8AC3E}">
        <p14:creationId xmlns:p14="http://schemas.microsoft.com/office/powerpoint/2010/main" val="2592558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504056"/>
          </a:xfrm>
        </p:spPr>
        <p:txBody>
          <a:bodyPr>
            <a:noAutofit/>
          </a:bodyPr>
          <a:lstStyle/>
          <a:p>
            <a:pPr algn="l"/>
            <a:r>
              <a:rPr lang="en-US" sz="2400" b="1" dirty="0">
                <a:latin typeface="Palatino Linotype" panose="02040502050505030304" pitchFamily="18" charset="0"/>
              </a:rPr>
              <a:t>16. </a:t>
            </a:r>
            <a:r>
              <a:rPr lang="en-US" sz="2400" b="1" dirty="0" err="1">
                <a:latin typeface="Palatino Linotype" panose="02040502050505030304" pitchFamily="18" charset="0"/>
              </a:rPr>
              <a:t>Themistius</a:t>
            </a:r>
            <a:r>
              <a:rPr lang="en-US" sz="2400" b="1" dirty="0">
                <a:latin typeface="Palatino Linotype" panose="02040502050505030304" pitchFamily="18" charset="0"/>
              </a:rPr>
              <a:t> (</a:t>
            </a:r>
            <a:r>
              <a:rPr lang="en-US" sz="2400" b="1" dirty="0" err="1">
                <a:latin typeface="Palatino Linotype" panose="02040502050505030304" pitchFamily="18" charset="0"/>
              </a:rPr>
              <a:t>s.IV</a:t>
            </a:r>
            <a:r>
              <a:rPr lang="en-US" sz="2400" b="1" dirty="0">
                <a:latin typeface="Palatino Linotype" panose="02040502050505030304" pitchFamily="18" charset="0"/>
              </a:rPr>
              <a:t> </a:t>
            </a:r>
            <a:r>
              <a:rPr lang="en-US" sz="2400" b="1" dirty="0" err="1">
                <a:latin typeface="Palatino Linotype" panose="02040502050505030304" pitchFamily="18" charset="0"/>
              </a:rPr>
              <a:t>d.C.</a:t>
            </a:r>
            <a:r>
              <a:rPr lang="en-US" sz="2400" b="1" dirty="0">
                <a:latin typeface="Palatino Linotype" panose="02040502050505030304" pitchFamily="18" charset="0"/>
              </a:rPr>
              <a:t>) </a:t>
            </a:r>
            <a:r>
              <a:rPr lang="en-US" sz="2400" b="1" i="1" dirty="0" err="1">
                <a:latin typeface="Palatino Linotype" panose="02040502050505030304" pitchFamily="18" charset="0"/>
              </a:rPr>
              <a:t>Oratio</a:t>
            </a:r>
            <a:r>
              <a:rPr lang="en-US" sz="2400" b="1" dirty="0">
                <a:latin typeface="Palatino Linotype" panose="02040502050505030304" pitchFamily="18" charset="0"/>
              </a:rPr>
              <a:t> 21.260a-d</a:t>
            </a:r>
            <a:endParaRPr lang="es-ES" sz="2400" b="1" dirty="0">
              <a:latin typeface="Palatino Linotype" panose="02040502050505030304" pitchFamily="18" charset="0"/>
            </a:endParaRPr>
          </a:p>
        </p:txBody>
      </p:sp>
      <p:sp>
        <p:nvSpPr>
          <p:cNvPr id="3" name="2 Marcador de contenido"/>
          <p:cNvSpPr>
            <a:spLocks noGrp="1"/>
          </p:cNvSpPr>
          <p:nvPr>
            <p:ph idx="1"/>
          </p:nvPr>
        </p:nvSpPr>
        <p:spPr>
          <a:xfrm>
            <a:off x="467544" y="737320"/>
            <a:ext cx="8229600" cy="6120680"/>
          </a:xfrm>
        </p:spPr>
        <p:txBody>
          <a:bodyPr>
            <a:normAutofit/>
          </a:bodyPr>
          <a:lstStyle/>
          <a:p>
            <a:pPr marL="0" indent="0" algn="just">
              <a:lnSpc>
                <a:spcPts val="2500"/>
              </a:lnSpc>
              <a:spcBef>
                <a:spcPts val="480"/>
              </a:spcBef>
              <a:buNone/>
            </a:pPr>
            <a:r>
              <a:rPr lang="es-ES" sz="1800" dirty="0" err="1" smtClean="0">
                <a:latin typeface="Palatino Linotype" panose="02040502050505030304" pitchFamily="18" charset="0"/>
              </a:rPr>
              <a:t>ἀλλ</a:t>
            </a:r>
            <a:r>
              <a:rPr lang="es-ES" sz="1800" dirty="0" smtClean="0">
                <a:latin typeface="Palatino Linotype" panose="02040502050505030304" pitchFamily="18" charset="0"/>
              </a:rPr>
              <a:t>' </a:t>
            </a:r>
            <a:r>
              <a:rPr lang="es-ES" sz="1800" dirty="0">
                <a:latin typeface="Palatino Linotype" panose="02040502050505030304" pitchFamily="18" charset="0"/>
              </a:rPr>
              <a:t>ὅσα μὲν </a:t>
            </a:r>
            <a:r>
              <a:rPr lang="el-GR" sz="1800" dirty="0">
                <a:latin typeface="Palatino Linotype" panose="02040502050505030304" pitchFamily="18" charset="0"/>
              </a:rPr>
              <a:t>σὺν δίκῃ </a:t>
            </a:r>
            <a:r>
              <a:rPr lang="el-GR" sz="1800" dirty="0" smtClean="0">
                <a:latin typeface="Palatino Linotype" panose="02040502050505030304" pitchFamily="18" charset="0"/>
              </a:rPr>
              <a:t>παραλάβοιεν </a:t>
            </a:r>
            <a:r>
              <a:rPr lang="el-GR" sz="1800" dirty="0">
                <a:latin typeface="Palatino Linotype" panose="02040502050505030304" pitchFamily="18" charset="0"/>
              </a:rPr>
              <a:t>ἐκ πατέρων</a:t>
            </a:r>
            <a:r>
              <a:rPr lang="es-ES" sz="1800" dirty="0">
                <a:latin typeface="Palatino Linotype" panose="02040502050505030304" pitchFamily="18" charset="0"/>
              </a:rPr>
              <a:t>, </a:t>
            </a:r>
            <a:r>
              <a:rPr lang="el-GR" sz="1800" dirty="0">
                <a:latin typeface="Palatino Linotype" panose="02040502050505030304" pitchFamily="18" charset="0"/>
              </a:rPr>
              <a:t>τούτων προορᾶσθαι καὶ ἐπιμελεῖσθαι χρεὼν ὑπηρεσίαν </a:t>
            </a:r>
            <a:r>
              <a:rPr lang="el-GR" sz="1800" dirty="0" smtClean="0">
                <a:latin typeface="Palatino Linotype" panose="02040502050505030304" pitchFamily="18" charset="0"/>
              </a:rPr>
              <a:t>φιλοσοφίᾳ</a:t>
            </a:r>
            <a:r>
              <a:rPr lang="es-ES" sz="1800" dirty="0" smtClean="0">
                <a:latin typeface="Palatino Linotype" panose="02040502050505030304" pitchFamily="18" charset="0"/>
              </a:rPr>
              <a:t> </a:t>
            </a:r>
            <a:r>
              <a:rPr lang="el-GR" sz="1800" dirty="0" smtClean="0">
                <a:latin typeface="Palatino Linotype" panose="02040502050505030304" pitchFamily="18" charset="0"/>
              </a:rPr>
              <a:t>κτωμένους</a:t>
            </a:r>
            <a:r>
              <a:rPr lang="es-ES" sz="1800" dirty="0" smtClean="0">
                <a:latin typeface="Palatino Linotype" panose="02040502050505030304" pitchFamily="18" charset="0"/>
              </a:rPr>
              <a:t> </a:t>
            </a:r>
            <a:r>
              <a:rPr lang="es-ES" sz="1800" dirty="0">
                <a:latin typeface="Palatino Linotype" panose="02040502050505030304" pitchFamily="18" charset="0"/>
              </a:rPr>
              <a:t>(Pl. </a:t>
            </a:r>
            <a:r>
              <a:rPr lang="es-ES" sz="1800" i="1" dirty="0">
                <a:latin typeface="Palatino Linotype" panose="02040502050505030304" pitchFamily="18" charset="0"/>
              </a:rPr>
              <a:t>R</a:t>
            </a:r>
            <a:r>
              <a:rPr lang="es-ES" sz="1800" dirty="0">
                <a:latin typeface="Palatino Linotype" panose="02040502050505030304" pitchFamily="18" charset="0"/>
              </a:rPr>
              <a:t>. 498b), </a:t>
            </a:r>
            <a:r>
              <a:rPr lang="el-GR" sz="1800" dirty="0">
                <a:latin typeface="Palatino Linotype" panose="02040502050505030304" pitchFamily="18" charset="0"/>
              </a:rPr>
              <a:t>αὐτοὺς δὲ πλοῦτον οὐκ ἐργαστέον</a:t>
            </a:r>
            <a:r>
              <a:rPr lang="es-ES" sz="1800" dirty="0">
                <a:latin typeface="Palatino Linotype" panose="02040502050505030304" pitchFamily="18" charset="0"/>
              </a:rPr>
              <a:t>, </a:t>
            </a:r>
            <a:r>
              <a:rPr lang="el-GR" sz="1800" dirty="0">
                <a:latin typeface="Palatino Linotype" panose="02040502050505030304" pitchFamily="18" charset="0"/>
              </a:rPr>
              <a:t>οὐδ</a:t>
            </a:r>
            <a:r>
              <a:rPr lang="es-ES" sz="1800" dirty="0">
                <a:latin typeface="Palatino Linotype" panose="02040502050505030304" pitchFamily="18" charset="0"/>
              </a:rPr>
              <a:t>' </a:t>
            </a:r>
            <a:r>
              <a:rPr lang="el-GR" sz="1800" dirty="0">
                <a:latin typeface="Palatino Linotype" panose="02040502050505030304" pitchFamily="18" charset="0"/>
              </a:rPr>
              <a:t>εἰς τὴν οἰκίαν παραδεκτέον τὸν ἕτοιμόν τε καὶ βρύοντα ἐκ τῆς ἀγορᾶς</a:t>
            </a:r>
            <a:r>
              <a:rPr lang="es-ES" sz="1800" dirty="0">
                <a:latin typeface="Palatino Linotype" panose="02040502050505030304" pitchFamily="18" charset="0"/>
              </a:rPr>
              <a:t> […] </a:t>
            </a:r>
            <a:r>
              <a:rPr lang="el-GR" sz="1800" dirty="0">
                <a:latin typeface="Palatino Linotype" panose="02040502050505030304" pitchFamily="18" charset="0"/>
              </a:rPr>
              <a:t>εἰ ἄρα τὸν νόμον τοῦτον διασώσομεν</a:t>
            </a:r>
            <a:r>
              <a:rPr lang="es-ES" sz="1800" dirty="0">
                <a:latin typeface="Palatino Linotype" panose="02040502050505030304" pitchFamily="18" charset="0"/>
              </a:rPr>
              <a:t>, </a:t>
            </a:r>
            <a:r>
              <a:rPr lang="el-GR" sz="1800" dirty="0">
                <a:latin typeface="Palatino Linotype" panose="02040502050505030304" pitchFamily="18" charset="0"/>
              </a:rPr>
              <a:t>οὐκ ἐπιτρέψομεν τοῖς </a:t>
            </a:r>
            <a:r>
              <a:rPr lang="el-GR" sz="1800" dirty="0" smtClean="0">
                <a:latin typeface="Palatino Linotype" panose="02040502050505030304" pitchFamily="18" charset="0"/>
              </a:rPr>
              <a:t>φιλοσοφεῖν</a:t>
            </a:r>
            <a:r>
              <a:rPr lang="es-ES" sz="1800" dirty="0" smtClean="0">
                <a:latin typeface="Palatino Linotype" panose="02040502050505030304" pitchFamily="18" charset="0"/>
              </a:rPr>
              <a:t> </a:t>
            </a:r>
            <a:r>
              <a:rPr lang="el-GR" sz="1800" dirty="0">
                <a:latin typeface="Palatino Linotype" panose="02040502050505030304" pitchFamily="18" charset="0"/>
              </a:rPr>
              <a:t>προσποιουμένοις δικῶν τε γίνεσθαι ἐργολάβοις καὶ ἀποκλείσαντας τὰ μουσεῖα περικυλινδεῖσθαι τῷ βήματι</a:t>
            </a:r>
            <a:r>
              <a:rPr lang="es-ES" sz="1800" dirty="0">
                <a:latin typeface="Palatino Linotype" panose="02040502050505030304" pitchFamily="18" charset="0"/>
              </a:rPr>
              <a:t>, </a:t>
            </a:r>
            <a:r>
              <a:rPr lang="el-GR" sz="1800" dirty="0">
                <a:latin typeface="Palatino Linotype" panose="02040502050505030304" pitchFamily="18" charset="0"/>
              </a:rPr>
              <a:t>διαπληκτιζομένους καὶ λοιδορουμένους ῥήτορσιν ὁμοῦ καὶ στρατιώταις</a:t>
            </a:r>
            <a:r>
              <a:rPr lang="es-ES" sz="1800" dirty="0">
                <a:latin typeface="Palatino Linotype" panose="02040502050505030304" pitchFamily="18" charset="0"/>
              </a:rPr>
              <a:t>, </a:t>
            </a:r>
            <a:r>
              <a:rPr lang="el-GR" sz="1800" dirty="0">
                <a:latin typeface="Palatino Linotype" panose="02040502050505030304" pitchFamily="18" charset="0"/>
              </a:rPr>
              <a:t>οὐδὲ </a:t>
            </a:r>
            <a:r>
              <a:rPr lang="el-GR" sz="1800" dirty="0" smtClean="0">
                <a:latin typeface="Palatino Linotype" panose="02040502050505030304" pitchFamily="18" charset="0"/>
              </a:rPr>
              <a:t>ὑπομένειν</a:t>
            </a:r>
            <a:r>
              <a:rPr lang="es-ES" sz="1800" dirty="0" smtClean="0">
                <a:latin typeface="Palatino Linotype" panose="02040502050505030304" pitchFamily="18" charset="0"/>
              </a:rPr>
              <a:t> </a:t>
            </a:r>
            <a:r>
              <a:rPr lang="el-GR" sz="1800" dirty="0">
                <a:latin typeface="Palatino Linotype" panose="02040502050505030304" pitchFamily="18" charset="0"/>
              </a:rPr>
              <a:t>ὅσα καὶ οἷα ὑπομένουσιν οἱ ἐπὶ ταύταις ταῖς ἐργασίαις </a:t>
            </a:r>
            <a:r>
              <a:rPr lang="el-GR" sz="1800" dirty="0" smtClean="0">
                <a:latin typeface="Palatino Linotype" panose="02040502050505030304" pitchFamily="18" charset="0"/>
              </a:rPr>
              <a:t>νυκτηγρετοῦντές</a:t>
            </a:r>
            <a:r>
              <a:rPr lang="es-ES" sz="1800" dirty="0" smtClean="0">
                <a:latin typeface="Palatino Linotype" panose="02040502050505030304" pitchFamily="18" charset="0"/>
              </a:rPr>
              <a:t> </a:t>
            </a:r>
            <a:r>
              <a:rPr lang="el-GR" sz="1800" dirty="0">
                <a:latin typeface="Palatino Linotype" panose="02040502050505030304" pitchFamily="18" charset="0"/>
              </a:rPr>
              <a:t>τε καὶ διημερεύοντες ἐν ταῖς δίκαις</a:t>
            </a:r>
            <a:r>
              <a:rPr lang="es-ES" sz="1800" dirty="0">
                <a:latin typeface="Palatino Linotype" panose="02040502050505030304" pitchFamily="18" charset="0"/>
              </a:rPr>
              <a:t>, </a:t>
            </a:r>
            <a:r>
              <a:rPr lang="el-GR" sz="1800" dirty="0">
                <a:latin typeface="Palatino Linotype" panose="02040502050505030304" pitchFamily="18" charset="0"/>
              </a:rPr>
              <a:t>ἐνίοτε </a:t>
            </a:r>
            <a:r>
              <a:rPr lang="el-GR" sz="1800" dirty="0" smtClean="0">
                <a:latin typeface="Palatino Linotype" panose="02040502050505030304" pitchFamily="18" charset="0"/>
              </a:rPr>
              <a:t>εἰς</a:t>
            </a:r>
            <a:r>
              <a:rPr lang="es-ES" sz="1800" dirty="0" smtClean="0">
                <a:latin typeface="Palatino Linotype" panose="02040502050505030304" pitchFamily="18" charset="0"/>
              </a:rPr>
              <a:t> </a:t>
            </a:r>
            <a:r>
              <a:rPr lang="el-GR" sz="1800" dirty="0">
                <a:latin typeface="Palatino Linotype" panose="02040502050505030304" pitchFamily="18" charset="0"/>
              </a:rPr>
              <a:t>τοὐπίσω ἀποπραττόμενοι </a:t>
            </a:r>
            <a:r>
              <a:rPr lang="el-GR" sz="1800" dirty="0" smtClean="0">
                <a:latin typeface="Palatino Linotype" panose="02040502050505030304" pitchFamily="18" charset="0"/>
              </a:rPr>
              <a:t>τὸν</a:t>
            </a:r>
            <a:r>
              <a:rPr lang="es-ES" sz="1800" dirty="0" smtClean="0">
                <a:latin typeface="Palatino Linotype" panose="02040502050505030304" pitchFamily="18" charset="0"/>
              </a:rPr>
              <a:t> </a:t>
            </a:r>
            <a:r>
              <a:rPr lang="el-GR" sz="1800" dirty="0">
                <a:latin typeface="Palatino Linotype" panose="02040502050505030304" pitchFamily="18" charset="0"/>
              </a:rPr>
              <a:t>μισθόν</a:t>
            </a:r>
            <a:r>
              <a:rPr lang="es-ES" sz="1800" dirty="0">
                <a:latin typeface="Palatino Linotype" panose="02040502050505030304" pitchFamily="18" charset="0"/>
              </a:rPr>
              <a:t>, </a:t>
            </a:r>
            <a:r>
              <a:rPr lang="el-GR" sz="1800" dirty="0">
                <a:latin typeface="Palatino Linotype" panose="02040502050505030304" pitchFamily="18" charset="0"/>
              </a:rPr>
              <a:t>ὅταν ἕλωνται οἱ μισθωσάμενοι τὰς εἰρηνικὰς συναλλαγάς</a:t>
            </a:r>
            <a:r>
              <a:rPr lang="es-ES" sz="1800" dirty="0">
                <a:latin typeface="Palatino Linotype" panose="02040502050505030304" pitchFamily="18" charset="0"/>
              </a:rPr>
              <a:t> [...] </a:t>
            </a:r>
            <a:r>
              <a:rPr lang="es-ES" sz="1800" dirty="0" err="1">
                <a:latin typeface="Palatino Linotype" panose="02040502050505030304" pitchFamily="18" charset="0"/>
              </a:rPr>
              <a:t>Οὐκ</a:t>
            </a:r>
            <a:r>
              <a:rPr lang="es-ES" sz="1800" dirty="0">
                <a:latin typeface="Palatino Linotype" panose="02040502050505030304" pitchFamily="18" charset="0"/>
              </a:rPr>
              <a:t> ἐπ</a:t>
            </a:r>
            <a:r>
              <a:rPr lang="es-ES" sz="1800" dirty="0" err="1">
                <a:latin typeface="Palatino Linotype" panose="02040502050505030304" pitchFamily="18" charset="0"/>
              </a:rPr>
              <a:t>ιτρέψομεν</a:t>
            </a:r>
            <a:r>
              <a:rPr lang="es-ES" sz="1800" dirty="0">
                <a:latin typeface="Palatino Linotype" panose="02040502050505030304" pitchFamily="18" charset="0"/>
              </a:rPr>
              <a:t> </a:t>
            </a:r>
            <a:r>
              <a:rPr lang="es-ES" sz="1800" dirty="0" err="1">
                <a:latin typeface="Palatino Linotype" panose="02040502050505030304" pitchFamily="18" charset="0"/>
              </a:rPr>
              <a:t>δὲ</a:t>
            </a:r>
            <a:r>
              <a:rPr lang="es-ES" sz="1800" dirty="0">
                <a:latin typeface="Palatino Linotype" panose="02040502050505030304" pitchFamily="18" charset="0"/>
              </a:rPr>
              <a:t> </a:t>
            </a:r>
            <a:r>
              <a:rPr lang="es-ES" sz="1800" dirty="0" err="1">
                <a:latin typeface="Palatino Linotype" panose="02040502050505030304" pitchFamily="18" charset="0"/>
              </a:rPr>
              <a:t>οὔτε</a:t>
            </a:r>
            <a:r>
              <a:rPr lang="es-ES" sz="1800" dirty="0">
                <a:latin typeface="Palatino Linotype" panose="02040502050505030304" pitchFamily="18" charset="0"/>
              </a:rPr>
              <a:t> </a:t>
            </a:r>
            <a:r>
              <a:rPr lang="es-ES" sz="1800" dirty="0" err="1">
                <a:latin typeface="Palatino Linotype" panose="02040502050505030304" pitchFamily="18" charset="0"/>
              </a:rPr>
              <a:t>οἰκί</a:t>
            </a:r>
            <a:r>
              <a:rPr lang="es-ES" sz="1800" dirty="0">
                <a:latin typeface="Palatino Linotype" panose="02040502050505030304" pitchFamily="18" charset="0"/>
              </a:rPr>
              <a:t>αν οἰκοδομεῖσθαι εἰς ἣν </a:t>
            </a:r>
            <a:r>
              <a:rPr lang="el-GR" sz="1800" dirty="0">
                <a:latin typeface="Palatino Linotype" panose="02040502050505030304" pitchFamily="18" charset="0"/>
              </a:rPr>
              <a:t>οὔτε μεταλλέας ἐμισθώσαντο οὔτε τέκτονας οὔτε οἰκοδόμους</a:t>
            </a:r>
            <a:r>
              <a:rPr lang="es-ES" sz="1800" dirty="0">
                <a:latin typeface="Palatino Linotype" panose="02040502050505030304" pitchFamily="18" charset="0"/>
              </a:rPr>
              <a:t>, </a:t>
            </a:r>
          </a:p>
          <a:p>
            <a:pPr marL="360000" indent="0">
              <a:lnSpc>
                <a:spcPts val="2500"/>
              </a:lnSpc>
              <a:spcBef>
                <a:spcPts val="480"/>
              </a:spcBef>
              <a:buNone/>
            </a:pPr>
            <a:r>
              <a:rPr lang="el-GR" sz="1800" b="1" dirty="0">
                <a:latin typeface="Palatino Linotype" panose="02040502050505030304" pitchFamily="18" charset="0"/>
              </a:rPr>
              <a:t>ἀλλὰ τά </a:t>
            </a:r>
            <a:r>
              <a:rPr lang="el-GR" sz="1800" b="1" dirty="0" smtClean="0">
                <a:latin typeface="Palatino Linotype" panose="02040502050505030304" pitchFamily="18" charset="0"/>
              </a:rPr>
              <a:t>γ'</a:t>
            </a:r>
            <a:r>
              <a:rPr lang="es-ES" sz="1800" b="1" dirty="0" smtClean="0">
                <a:latin typeface="Palatino Linotype" panose="02040502050505030304" pitchFamily="18" charset="0"/>
              </a:rPr>
              <a:t> </a:t>
            </a:r>
            <a:r>
              <a:rPr lang="el-GR" sz="1800" b="1" dirty="0">
                <a:latin typeface="Palatino Linotype" panose="02040502050505030304" pitchFamily="18" charset="0"/>
              </a:rPr>
              <a:t>ἄσπαρτα καὶ ἀνήροτα πάντα φύονται </a:t>
            </a:r>
            <a:r>
              <a:rPr lang="el-GR" sz="1800" dirty="0">
                <a:latin typeface="Palatino Linotype" panose="02040502050505030304" pitchFamily="18" charset="0"/>
              </a:rPr>
              <a:t>(</a:t>
            </a:r>
            <a:r>
              <a:rPr lang="es-ES" sz="1800" i="1" dirty="0" err="1">
                <a:latin typeface="Palatino Linotype" panose="02040502050505030304" pitchFamily="18" charset="0"/>
              </a:rPr>
              <a:t>Od</a:t>
            </a:r>
            <a:r>
              <a:rPr lang="el-GR" sz="1800" dirty="0">
                <a:latin typeface="Palatino Linotype" panose="02040502050505030304" pitchFamily="18" charset="0"/>
              </a:rPr>
              <a:t>. 9.109),</a:t>
            </a:r>
            <a:endParaRPr lang="es-ES" sz="1800" dirty="0">
              <a:latin typeface="Palatino Linotype" panose="02040502050505030304" pitchFamily="18" charset="0"/>
            </a:endParaRPr>
          </a:p>
          <a:p>
            <a:pPr marL="360000" indent="0">
              <a:lnSpc>
                <a:spcPts val="2500"/>
              </a:lnSpc>
              <a:spcBef>
                <a:spcPts val="480"/>
              </a:spcBef>
              <a:buNone/>
            </a:pPr>
            <a:r>
              <a:rPr lang="el-GR" sz="1800" dirty="0">
                <a:latin typeface="Palatino Linotype" panose="02040502050505030304" pitchFamily="18" charset="0"/>
              </a:rPr>
              <a:t>χαλκός τε χρυσός τε πολύκμητός τε σίδηρος (</a:t>
            </a:r>
            <a:r>
              <a:rPr lang="es-ES" sz="1800" i="1" dirty="0" err="1">
                <a:latin typeface="Palatino Linotype" panose="02040502050505030304" pitchFamily="18" charset="0"/>
              </a:rPr>
              <a:t>Il</a:t>
            </a:r>
            <a:r>
              <a:rPr lang="el-GR" sz="1800" dirty="0">
                <a:latin typeface="Palatino Linotype" panose="02040502050505030304" pitchFamily="18" charset="0"/>
              </a:rPr>
              <a:t>. 6.48, 10.379, 11.133; </a:t>
            </a:r>
            <a:r>
              <a:rPr lang="es-ES" sz="1800" i="1" dirty="0" err="1">
                <a:latin typeface="Palatino Linotype" panose="02040502050505030304" pitchFamily="18" charset="0"/>
              </a:rPr>
              <a:t>Od</a:t>
            </a:r>
            <a:r>
              <a:rPr lang="el-GR" sz="1800" dirty="0">
                <a:latin typeface="Palatino Linotype" panose="02040502050505030304" pitchFamily="18" charset="0"/>
              </a:rPr>
              <a:t>. </a:t>
            </a:r>
            <a:r>
              <a:rPr lang="el-GR" sz="1800" dirty="0" smtClean="0">
                <a:latin typeface="Palatino Linotype" panose="02040502050505030304" pitchFamily="18" charset="0"/>
              </a:rPr>
              <a:t>21.10),</a:t>
            </a:r>
            <a:endParaRPr lang="es-ES" sz="1800" dirty="0">
              <a:latin typeface="Palatino Linotype" panose="02040502050505030304" pitchFamily="18" charset="0"/>
            </a:endParaRPr>
          </a:p>
          <a:p>
            <a:pPr marL="0" indent="0" algn="just">
              <a:lnSpc>
                <a:spcPts val="2500"/>
              </a:lnSpc>
              <a:spcBef>
                <a:spcPts val="480"/>
              </a:spcBef>
              <a:buNone/>
            </a:pPr>
            <a:r>
              <a:rPr lang="el-GR" sz="1800" dirty="0" smtClean="0">
                <a:latin typeface="Palatino Linotype" panose="02040502050505030304" pitchFamily="18" charset="0"/>
              </a:rPr>
              <a:t>οὐδὲ </a:t>
            </a:r>
            <a:r>
              <a:rPr lang="el-GR" sz="1800" dirty="0">
                <a:latin typeface="Palatino Linotype" panose="02040502050505030304" pitchFamily="18" charset="0"/>
              </a:rPr>
              <a:t>λιμῷ ἄγχειν δημιουργούς, </a:t>
            </a:r>
            <a:r>
              <a:rPr lang="el-GR" sz="1800" dirty="0" smtClean="0">
                <a:latin typeface="Palatino Linotype" panose="02040502050505030304" pitchFamily="18" charset="0"/>
              </a:rPr>
              <a:t>μηδὲ </a:t>
            </a:r>
            <a:r>
              <a:rPr lang="el-GR" sz="1800" dirty="0">
                <a:latin typeface="Palatino Linotype" panose="02040502050505030304" pitchFamily="18" charset="0"/>
              </a:rPr>
              <a:t>ζωγράφους εἰργνύναι, ὅτι μὴ δωτίνην τὰ φάρμακα ἐπαλείφουσιν […] πᾶσα γὰρ ἡ τοιαύτη ἀνανδρία σμικρᾶς τε καὶ ἀνελευθέρου ψυχῆς</a:t>
            </a:r>
            <a:r>
              <a:rPr lang="el-GR" sz="1800" dirty="0" smtClean="0">
                <a:latin typeface="Palatino Linotype" panose="02040502050505030304" pitchFamily="18" charset="0"/>
              </a:rPr>
              <a:t>...</a:t>
            </a:r>
            <a:endParaRPr lang="es-ES" sz="1800" dirty="0">
              <a:latin typeface="Palatino Linotype" panose="02040502050505030304" pitchFamily="18" charset="0"/>
            </a:endParaRPr>
          </a:p>
        </p:txBody>
      </p:sp>
    </p:spTree>
    <p:extLst>
      <p:ext uri="{BB962C8B-B14F-4D97-AF65-F5344CB8AC3E}">
        <p14:creationId xmlns:p14="http://schemas.microsoft.com/office/powerpoint/2010/main" val="2711812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584176"/>
          </a:xfrm>
        </p:spPr>
        <p:txBody>
          <a:bodyPr>
            <a:normAutofit fontScale="90000"/>
          </a:bodyPr>
          <a:lstStyle/>
          <a:p>
            <a:pPr algn="l"/>
            <a:r>
              <a:rPr lang="en-US" sz="2700" b="1" dirty="0" smtClean="0">
                <a:latin typeface="Palatino Linotype" panose="02040502050505030304" pitchFamily="18" charset="0"/>
              </a:rPr>
              <a:t>17. </a:t>
            </a:r>
            <a:r>
              <a:rPr lang="en-US" sz="2700" b="1" dirty="0" err="1">
                <a:latin typeface="Palatino Linotype" panose="02040502050505030304" pitchFamily="18" charset="0"/>
              </a:rPr>
              <a:t>Theodoretus</a:t>
            </a:r>
            <a:r>
              <a:rPr lang="en-US" sz="2700" b="1" dirty="0">
                <a:latin typeface="Palatino Linotype" panose="02040502050505030304" pitchFamily="18" charset="0"/>
              </a:rPr>
              <a:t> </a:t>
            </a:r>
            <a:r>
              <a:rPr lang="en-US" sz="2700" b="1" dirty="0" err="1">
                <a:latin typeface="Palatino Linotype" panose="02040502050505030304" pitchFamily="18" charset="0"/>
              </a:rPr>
              <a:t>Cyrensis</a:t>
            </a:r>
            <a:r>
              <a:rPr lang="en-US" sz="2700" b="1" dirty="0">
                <a:latin typeface="Palatino Linotype" panose="02040502050505030304" pitchFamily="18" charset="0"/>
              </a:rPr>
              <a:t> (s. V </a:t>
            </a:r>
            <a:r>
              <a:rPr lang="en-US" sz="2700" b="1" dirty="0" err="1">
                <a:latin typeface="Palatino Linotype" panose="02040502050505030304" pitchFamily="18" charset="0"/>
              </a:rPr>
              <a:t>d.C.</a:t>
            </a:r>
            <a:r>
              <a:rPr lang="en-US" sz="2700" b="1" dirty="0">
                <a:latin typeface="Palatino Linotype" panose="02040502050505030304" pitchFamily="18" charset="0"/>
              </a:rPr>
              <a:t>) </a:t>
            </a:r>
            <a:r>
              <a:rPr lang="en-US" sz="2700" b="1" i="1" dirty="0" err="1">
                <a:latin typeface="Palatino Linotype" panose="02040502050505030304" pitchFamily="18" charset="0"/>
              </a:rPr>
              <a:t>Graecarum</a:t>
            </a:r>
            <a:r>
              <a:rPr lang="en-US" sz="2700" b="1" i="1" dirty="0">
                <a:latin typeface="Palatino Linotype" panose="02040502050505030304" pitchFamily="18" charset="0"/>
              </a:rPr>
              <a:t> </a:t>
            </a:r>
            <a:r>
              <a:rPr lang="en-US" sz="2700" b="1" i="1" dirty="0" err="1">
                <a:latin typeface="Palatino Linotype" panose="02040502050505030304" pitchFamily="18" charset="0"/>
              </a:rPr>
              <a:t>affectionum</a:t>
            </a:r>
            <a:r>
              <a:rPr lang="en-US" sz="2700" b="1" i="1" dirty="0">
                <a:latin typeface="Palatino Linotype" panose="02040502050505030304" pitchFamily="18" charset="0"/>
              </a:rPr>
              <a:t> </a:t>
            </a:r>
            <a:r>
              <a:rPr lang="en-US" sz="2700" b="1" i="1" dirty="0" err="1">
                <a:latin typeface="Palatino Linotype" panose="02040502050505030304" pitchFamily="18" charset="0"/>
              </a:rPr>
              <a:t>curatio</a:t>
            </a:r>
            <a:r>
              <a:rPr lang="en-US" sz="2700" b="1" i="1" dirty="0">
                <a:latin typeface="Palatino Linotype" panose="02040502050505030304" pitchFamily="18" charset="0"/>
              </a:rPr>
              <a:t> </a:t>
            </a:r>
            <a:r>
              <a:rPr lang="en-US" sz="2700" b="1" dirty="0">
                <a:latin typeface="Palatino Linotype" panose="02040502050505030304" pitchFamily="18" charset="0"/>
              </a:rPr>
              <a:t>4.68-70</a:t>
            </a:r>
            <a:r>
              <a:rPr lang="es-ES" dirty="0"/>
              <a:t/>
            </a:r>
            <a:br>
              <a:rPr lang="es-ES" dirty="0"/>
            </a:br>
            <a:endParaRPr lang="es-ES" dirty="0"/>
          </a:p>
        </p:txBody>
      </p:sp>
      <p:sp>
        <p:nvSpPr>
          <p:cNvPr id="3" name="2 Marcador de contenido"/>
          <p:cNvSpPr>
            <a:spLocks noGrp="1"/>
          </p:cNvSpPr>
          <p:nvPr>
            <p:ph idx="1"/>
          </p:nvPr>
        </p:nvSpPr>
        <p:spPr>
          <a:xfrm>
            <a:off x="467544" y="1628800"/>
            <a:ext cx="8229600" cy="4896544"/>
          </a:xfrm>
        </p:spPr>
        <p:txBody>
          <a:bodyPr>
            <a:normAutofit/>
          </a:bodyPr>
          <a:lstStyle/>
          <a:p>
            <a:pPr marL="0" indent="0" algn="just">
              <a:lnSpc>
                <a:spcPts val="2500"/>
              </a:lnSpc>
              <a:spcBef>
                <a:spcPts val="480"/>
              </a:spcBef>
              <a:buNone/>
            </a:pPr>
            <a:r>
              <a:rPr lang="es-ES" sz="2000" dirty="0">
                <a:latin typeface="Palatino Linotype" panose="02040502050505030304" pitchFamily="18" charset="0"/>
              </a:rPr>
              <a:t>... </a:t>
            </a:r>
            <a:r>
              <a:rPr lang="it-IT" sz="2000" dirty="0">
                <a:latin typeface="Palatino Linotype" panose="02040502050505030304" pitchFamily="18" charset="0"/>
              </a:rPr>
              <a:t>ἐκεῖνο δέ γε εἰκός τε καὶ ἀληθές</a:t>
            </a:r>
            <a:r>
              <a:rPr lang="es-ES" sz="2000" dirty="0">
                <a:latin typeface="Palatino Linotype" panose="02040502050505030304" pitchFamily="18" charset="0"/>
              </a:rPr>
              <a:t>, </a:t>
            </a:r>
            <a:r>
              <a:rPr lang="it-IT" sz="2000" dirty="0">
                <a:latin typeface="Palatino Linotype" panose="02040502050505030304" pitchFamily="18" charset="0"/>
              </a:rPr>
              <a:t>ὡς τῶν ὅλων ποιητὴς ὁ Θεός</a:t>
            </a:r>
            <a:r>
              <a:rPr lang="es-ES" sz="2000" dirty="0">
                <a:latin typeface="Palatino Linotype" panose="02040502050505030304" pitchFamily="18" charset="0"/>
              </a:rPr>
              <a:t>, </a:t>
            </a:r>
            <a:r>
              <a:rPr lang="it-IT" sz="2000" dirty="0">
                <a:latin typeface="Palatino Linotype" panose="02040502050505030304" pitchFamily="18" charset="0"/>
              </a:rPr>
              <a:t>οὐ τοῖς ἄλλοις τεχνίταις παραπλησίως ἐξ ὕλης τὰ πάντα δημιουργήσας</a:t>
            </a:r>
            <a:r>
              <a:rPr lang="es-ES" sz="2000" dirty="0">
                <a:latin typeface="Palatino Linotype" panose="02040502050505030304" pitchFamily="18" charset="0"/>
              </a:rPr>
              <a:t>, </a:t>
            </a:r>
            <a:r>
              <a:rPr lang="it-IT" sz="2000" dirty="0">
                <a:latin typeface="Palatino Linotype" panose="02040502050505030304" pitchFamily="18" charset="0"/>
              </a:rPr>
              <a:t>ἀλλ</a:t>
            </a:r>
            <a:r>
              <a:rPr lang="es-ES" sz="2000" dirty="0">
                <a:latin typeface="Palatino Linotype" panose="02040502050505030304" pitchFamily="18" charset="0"/>
              </a:rPr>
              <a:t>’ </a:t>
            </a:r>
            <a:r>
              <a:rPr lang="it-IT" sz="2000" dirty="0">
                <a:latin typeface="Palatino Linotype" panose="02040502050505030304" pitchFamily="18" charset="0"/>
              </a:rPr>
              <a:t>αὐτὸς τὰ πάντα μὴ ὄντα παραγαγὼν καὶ παρασχεῖν ἐθελήσας τοῖς μὴ οὖσι τὸ εἶναι</a:t>
            </a:r>
            <a:r>
              <a:rPr lang="es-ES" sz="2000" dirty="0">
                <a:latin typeface="Palatino Linotype" panose="02040502050505030304" pitchFamily="18" charset="0"/>
              </a:rPr>
              <a:t>. </a:t>
            </a:r>
            <a:r>
              <a:rPr lang="it-IT" sz="2000" dirty="0">
                <a:latin typeface="Palatino Linotype" panose="02040502050505030304" pitchFamily="18" charset="0"/>
              </a:rPr>
              <a:t>Ῥᾴδιον γὰρ αὐτῷ καὶ ἐκ μὴ ὄντων καὶ ἐξ ὄντων δημιουργεῖν</a:t>
            </a:r>
            <a:r>
              <a:rPr lang="es-ES" sz="2000" dirty="0">
                <a:latin typeface="Palatino Linotype" panose="02040502050505030304" pitchFamily="18" charset="0"/>
              </a:rPr>
              <a:t>· </a:t>
            </a:r>
            <a:r>
              <a:rPr lang="it-IT" sz="2000" dirty="0">
                <a:latin typeface="Palatino Linotype" panose="02040502050505030304" pitchFamily="18" charset="0"/>
              </a:rPr>
              <a:t>τοῦτο γὰρ δὴ καὶ πάλαι πεποίηκε καὶ καθ</a:t>
            </a:r>
            <a:r>
              <a:rPr lang="es-ES" sz="2000" dirty="0">
                <a:latin typeface="Palatino Linotype" panose="02040502050505030304" pitchFamily="18" charset="0"/>
              </a:rPr>
              <a:t>’ </a:t>
            </a:r>
            <a:r>
              <a:rPr lang="it-IT" sz="2000" dirty="0">
                <a:latin typeface="Palatino Linotype" panose="02040502050505030304" pitchFamily="18" charset="0"/>
              </a:rPr>
              <a:t>ἑκάστην</a:t>
            </a:r>
            <a:r>
              <a:rPr lang="es-ES" sz="2000" dirty="0">
                <a:latin typeface="Palatino Linotype" panose="02040502050505030304" pitchFamily="18" charset="0"/>
              </a:rPr>
              <a:t>, </a:t>
            </a:r>
            <a:r>
              <a:rPr lang="it-IT" sz="2000" dirty="0">
                <a:latin typeface="Palatino Linotype" panose="02040502050505030304" pitchFamily="18" charset="0"/>
              </a:rPr>
              <a:t>ὡς ἔπος εἰπεῖν</a:t>
            </a:r>
            <a:r>
              <a:rPr lang="es-ES" sz="2000" dirty="0">
                <a:latin typeface="Palatino Linotype" panose="02040502050505030304" pitchFamily="18" charset="0"/>
              </a:rPr>
              <a:t>, </a:t>
            </a:r>
            <a:r>
              <a:rPr lang="it-IT" sz="2000" dirty="0">
                <a:latin typeface="Palatino Linotype" panose="02040502050505030304" pitchFamily="18" charset="0"/>
              </a:rPr>
              <a:t>ἡμέραν ποιεῖ</a:t>
            </a:r>
            <a:r>
              <a:rPr lang="es-ES" sz="2000" dirty="0">
                <a:latin typeface="Palatino Linotype" panose="02040502050505030304" pitchFamily="18" charset="0"/>
              </a:rPr>
              <a:t>. </a:t>
            </a:r>
            <a:r>
              <a:rPr lang="el-GR" sz="2000" dirty="0">
                <a:latin typeface="Palatino Linotype" panose="02040502050505030304" pitchFamily="18" charset="0"/>
              </a:rPr>
              <a:t>Καὶ γὰρ ἐξ ὑποκειμένων σωμάτων διαπλάττει τῶν ζῴων τὰ σώματα καὶ ἐκ μὴ ὄντων δημιουργεῖ τὰς ψυχάς</a:t>
            </a:r>
            <a:r>
              <a:rPr lang="es-ES" sz="2000" dirty="0">
                <a:latin typeface="Palatino Linotype" panose="02040502050505030304" pitchFamily="18" charset="0"/>
              </a:rPr>
              <a:t>, </a:t>
            </a:r>
            <a:r>
              <a:rPr lang="el-GR" sz="2000" dirty="0">
                <a:latin typeface="Palatino Linotype" panose="02040502050505030304" pitchFamily="18" charset="0"/>
              </a:rPr>
              <a:t>οὐχ ἅπασι τοῖς ζῴοις</a:t>
            </a:r>
            <a:r>
              <a:rPr lang="es-ES" sz="2000" dirty="0">
                <a:latin typeface="Palatino Linotype" panose="02040502050505030304" pitchFamily="18" charset="0"/>
              </a:rPr>
              <a:t>, </a:t>
            </a:r>
            <a:r>
              <a:rPr lang="el-GR" sz="2000" dirty="0">
                <a:latin typeface="Palatino Linotype" panose="02040502050505030304" pitchFamily="18" charset="0"/>
              </a:rPr>
              <a:t>ἀλλὰ μόνοις ἀνθρώποις· καὶ διὰ τῶν πτηνῶν δημιουργεῖ τὰ πτηνὰ καὶ διὰ τῶν νηκτῶν τὰ νηκτὰ καὶ τῶν ἄλλων γενῶν ἕκαστον διὰ τῶν ὁμογενῶν διαπλάττει</a:t>
            </a:r>
            <a:r>
              <a:rPr lang="es-ES" sz="2000" dirty="0">
                <a:latin typeface="Palatino Linotype" panose="02040502050505030304" pitchFamily="18" charset="0"/>
              </a:rPr>
              <a:t>. </a:t>
            </a:r>
            <a:r>
              <a:rPr lang="el-GR" sz="2000" dirty="0">
                <a:latin typeface="Palatino Linotype" panose="02040502050505030304" pitchFamily="18" charset="0"/>
              </a:rPr>
              <a:t>Οὕτω δὴ καὶ τῆς γῆς τοὺς καρποὺς διὰ τῶν σπειρομένων καὶ φυτευομένων τοῖς ἀνθρώποις προσφέρει· πάλαι δὲ ἡ γῆ καὶ </a:t>
            </a:r>
            <a:r>
              <a:rPr lang="el-GR" sz="2000" b="1" dirty="0">
                <a:latin typeface="Palatino Linotype" panose="02040502050505030304" pitchFamily="18" charset="0"/>
              </a:rPr>
              <a:t>ἄσπαρτος καὶ ἀνήροτος </a:t>
            </a:r>
            <a:r>
              <a:rPr lang="el-GR" sz="2000" dirty="0">
                <a:latin typeface="Palatino Linotype" panose="02040502050505030304" pitchFamily="18" charset="0"/>
              </a:rPr>
              <a:t>ἐβλάστησε</a:t>
            </a:r>
            <a:r>
              <a:rPr lang="es-ES_tradnl" sz="2000" dirty="0">
                <a:latin typeface="Palatino Linotype" panose="02040502050505030304" pitchFamily="18" charset="0"/>
              </a:rPr>
              <a:t> (</a:t>
            </a:r>
            <a:r>
              <a:rPr lang="es-ES_tradnl" sz="2000" i="1" dirty="0" err="1">
                <a:latin typeface="Palatino Linotype" panose="02040502050505030304" pitchFamily="18" charset="0"/>
              </a:rPr>
              <a:t>Od</a:t>
            </a:r>
            <a:r>
              <a:rPr lang="es-ES_tradnl" sz="2000" dirty="0">
                <a:latin typeface="Palatino Linotype" panose="02040502050505030304" pitchFamily="18" charset="0"/>
              </a:rPr>
              <a:t>. 9.109) </a:t>
            </a:r>
            <a:r>
              <a:rPr lang="el-GR" sz="2000" dirty="0">
                <a:latin typeface="Palatino Linotype" panose="02040502050505030304" pitchFamily="18" charset="0"/>
              </a:rPr>
              <a:t>πᾶσαν φυτῶν καὶ σπερμάτων ἰδέαν καὶ τῶν ἑρπετῶν</a:t>
            </a:r>
            <a:r>
              <a:rPr lang="es-ES" sz="2000" dirty="0">
                <a:latin typeface="Palatino Linotype" panose="02040502050505030304" pitchFamily="18" charset="0"/>
              </a:rPr>
              <a:t> καὶ </a:t>
            </a:r>
            <a:r>
              <a:rPr lang="es-ES" sz="2000" dirty="0" err="1">
                <a:latin typeface="Palatino Linotype" panose="02040502050505030304" pitchFamily="18" charset="0"/>
              </a:rPr>
              <a:t>τετρ</a:t>
            </a:r>
            <a:r>
              <a:rPr lang="es-ES" sz="2000" dirty="0">
                <a:latin typeface="Palatino Linotype" panose="02040502050505030304" pitchFamily="18" charset="0"/>
              </a:rPr>
              <a:t>απόδων τὰ γένη·</a:t>
            </a:r>
          </a:p>
          <a:p>
            <a:endParaRPr lang="es-ES" sz="2800" dirty="0"/>
          </a:p>
        </p:txBody>
      </p:sp>
    </p:spTree>
    <p:extLst>
      <p:ext uri="{BB962C8B-B14F-4D97-AF65-F5344CB8AC3E}">
        <p14:creationId xmlns:p14="http://schemas.microsoft.com/office/powerpoint/2010/main" val="2194550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normAutofit fontScale="90000"/>
          </a:bodyPr>
          <a:lstStyle/>
          <a:p>
            <a:pPr algn="l"/>
            <a:r>
              <a:rPr lang="en-US" sz="2700" b="1" dirty="0" smtClean="0">
                <a:latin typeface="Palatino Linotype" panose="02040502050505030304" pitchFamily="18" charset="0"/>
              </a:rPr>
              <a:t>18. </a:t>
            </a:r>
            <a:r>
              <a:rPr lang="en-US" sz="2700" b="1" dirty="0" err="1">
                <a:latin typeface="Palatino Linotype" panose="02040502050505030304" pitchFamily="18" charset="0"/>
              </a:rPr>
              <a:t>Theodoretus</a:t>
            </a:r>
            <a:r>
              <a:rPr lang="en-US" sz="2700" b="1" dirty="0">
                <a:latin typeface="Palatino Linotype" panose="02040502050505030304" pitchFamily="18" charset="0"/>
              </a:rPr>
              <a:t> </a:t>
            </a:r>
            <a:r>
              <a:rPr lang="en-US" sz="2700" b="1" dirty="0" err="1">
                <a:latin typeface="Palatino Linotype" panose="02040502050505030304" pitchFamily="18" charset="0"/>
              </a:rPr>
              <a:t>Cyrensis</a:t>
            </a:r>
            <a:r>
              <a:rPr lang="en-US" sz="2700" b="1" dirty="0">
                <a:latin typeface="Palatino Linotype" panose="02040502050505030304" pitchFamily="18" charset="0"/>
              </a:rPr>
              <a:t> (s. V </a:t>
            </a:r>
            <a:r>
              <a:rPr lang="en-US" sz="2700" b="1" dirty="0" err="1">
                <a:latin typeface="Palatino Linotype" panose="02040502050505030304" pitchFamily="18" charset="0"/>
              </a:rPr>
              <a:t>d.C.</a:t>
            </a:r>
            <a:r>
              <a:rPr lang="en-US" sz="2700" b="1" dirty="0">
                <a:latin typeface="Palatino Linotype" panose="02040502050505030304" pitchFamily="18" charset="0"/>
              </a:rPr>
              <a:t>) </a:t>
            </a:r>
            <a:r>
              <a:rPr lang="en-US" sz="2700" b="1" i="1" dirty="0">
                <a:latin typeface="Palatino Linotype" panose="02040502050505030304" pitchFamily="18" charset="0"/>
              </a:rPr>
              <a:t>De </a:t>
            </a:r>
            <a:r>
              <a:rPr lang="en-US" sz="2700" b="1" i="1" dirty="0" err="1">
                <a:latin typeface="Palatino Linotype" panose="02040502050505030304" pitchFamily="18" charset="0"/>
              </a:rPr>
              <a:t>incarnatione</a:t>
            </a:r>
            <a:r>
              <a:rPr lang="en-US" sz="2700" b="1" i="1" dirty="0">
                <a:latin typeface="Palatino Linotype" panose="02040502050505030304" pitchFamily="18" charset="0"/>
              </a:rPr>
              <a:t> </a:t>
            </a:r>
            <a:r>
              <a:rPr lang="en-US" sz="2700" b="1" i="1" dirty="0" err="1">
                <a:latin typeface="Palatino Linotype" panose="02040502050505030304" pitchFamily="18" charset="0"/>
              </a:rPr>
              <a:t>domini</a:t>
            </a:r>
            <a:r>
              <a:rPr lang="en-US" sz="2700" b="1" i="1" dirty="0">
                <a:latin typeface="Palatino Linotype" panose="02040502050505030304" pitchFamily="18" charset="0"/>
              </a:rPr>
              <a:t> </a:t>
            </a:r>
            <a:r>
              <a:rPr lang="en-US" sz="2700" b="1" dirty="0">
                <a:latin typeface="Palatino Linotype" panose="02040502050505030304" pitchFamily="18" charset="0"/>
              </a:rPr>
              <a:t>75.1460</a:t>
            </a:r>
            <a:r>
              <a:rPr lang="es-ES" dirty="0"/>
              <a:t/>
            </a:r>
            <a:br>
              <a:rPr lang="es-ES" dirty="0"/>
            </a:br>
            <a:endParaRPr lang="es-ES" dirty="0"/>
          </a:p>
        </p:txBody>
      </p:sp>
      <p:sp>
        <p:nvSpPr>
          <p:cNvPr id="3" name="2 Marcador de contenido"/>
          <p:cNvSpPr>
            <a:spLocks noGrp="1"/>
          </p:cNvSpPr>
          <p:nvPr>
            <p:ph idx="1"/>
          </p:nvPr>
        </p:nvSpPr>
        <p:spPr>
          <a:xfrm>
            <a:off x="467544" y="1700808"/>
            <a:ext cx="8229600" cy="3628999"/>
          </a:xfrm>
        </p:spPr>
        <p:txBody>
          <a:bodyPr>
            <a:normAutofit/>
          </a:bodyPr>
          <a:lstStyle/>
          <a:p>
            <a:pPr marL="0" indent="0" algn="just">
              <a:lnSpc>
                <a:spcPts val="2500"/>
              </a:lnSpc>
              <a:spcBef>
                <a:spcPts val="480"/>
              </a:spcBef>
              <a:buNone/>
            </a:pPr>
            <a:r>
              <a:rPr lang="el-GR" sz="2000" dirty="0">
                <a:latin typeface="Palatino Linotype" panose="02040502050505030304" pitchFamily="18" charset="0"/>
              </a:rPr>
              <a:t>Τοιγαροῦν τὴν οἰκείαν εἰκόνα πολεμουμένην οἰκτείρας ὁ Ποιητὴς</a:t>
            </a:r>
            <a:r>
              <a:rPr lang="es-ES" sz="2000" dirty="0">
                <a:latin typeface="Palatino Linotype" panose="02040502050505030304" pitchFamily="18" charset="0"/>
              </a:rPr>
              <a:t>, </a:t>
            </a:r>
            <a:r>
              <a:rPr lang="el-GR" sz="2000" dirty="0">
                <a:latin typeface="Palatino Linotype" panose="02040502050505030304" pitchFamily="18" charset="0"/>
              </a:rPr>
              <a:t>καὶ θανάτῳ παραπεμπομένην</a:t>
            </a:r>
            <a:r>
              <a:rPr lang="es-ES" sz="2000" dirty="0">
                <a:latin typeface="Palatino Linotype" panose="02040502050505030304" pitchFamily="18" charset="0"/>
              </a:rPr>
              <a:t>, </a:t>
            </a:r>
            <a:r>
              <a:rPr lang="el-GR" sz="2000" dirty="0">
                <a:latin typeface="Palatino Linotype" panose="02040502050505030304" pitchFamily="18" charset="0"/>
              </a:rPr>
              <a:t>ἔκλινεν οὐρανοὺς</a:t>
            </a:r>
            <a:r>
              <a:rPr lang="es-ES" sz="2000" dirty="0">
                <a:latin typeface="Palatino Linotype" panose="02040502050505030304" pitchFamily="18" charset="0"/>
              </a:rPr>
              <a:t>, </a:t>
            </a:r>
            <a:r>
              <a:rPr lang="el-GR" sz="2000" dirty="0">
                <a:latin typeface="Palatino Linotype" panose="02040502050505030304" pitchFamily="18" charset="0"/>
              </a:rPr>
              <a:t>καὶ κατέβη</a:t>
            </a:r>
            <a:r>
              <a:rPr lang="es-ES" sz="2000" dirty="0">
                <a:latin typeface="Palatino Linotype" panose="02040502050505030304" pitchFamily="18" charset="0"/>
              </a:rPr>
              <a:t>, </a:t>
            </a:r>
            <a:r>
              <a:rPr lang="el-GR" sz="2000" dirty="0">
                <a:latin typeface="Palatino Linotype" panose="02040502050505030304" pitchFamily="18" charset="0"/>
              </a:rPr>
              <a:t>οὐ τὸν τόπον ἀμείψας</a:t>
            </a:r>
            <a:r>
              <a:rPr lang="es-ES" sz="2000" dirty="0">
                <a:latin typeface="Palatino Linotype" panose="02040502050505030304" pitchFamily="18" charset="0"/>
              </a:rPr>
              <a:t>, </a:t>
            </a:r>
            <a:r>
              <a:rPr lang="el-GR" sz="2000" dirty="0">
                <a:latin typeface="Palatino Linotype" panose="02040502050505030304" pitchFamily="18" charset="0"/>
              </a:rPr>
              <a:t>οὐδ</a:t>
            </a:r>
            <a:r>
              <a:rPr lang="es-ES" sz="2000" dirty="0">
                <a:latin typeface="Palatino Linotype" panose="02040502050505030304" pitchFamily="18" charset="0"/>
              </a:rPr>
              <a:t>' </a:t>
            </a:r>
            <a:r>
              <a:rPr lang="el-GR" sz="2000" dirty="0">
                <a:latin typeface="Palatino Linotype" panose="02040502050505030304" pitchFamily="18" charset="0"/>
              </a:rPr>
              <a:t>ἑτέρωσε μεταβάς</a:t>
            </a:r>
            <a:r>
              <a:rPr lang="es-ES" sz="2000" dirty="0">
                <a:latin typeface="Palatino Linotype" panose="02040502050505030304" pitchFamily="18" charset="0"/>
              </a:rPr>
              <a:t>… </a:t>
            </a:r>
            <a:r>
              <a:rPr lang="el-GR" sz="2000" dirty="0">
                <a:latin typeface="Palatino Linotype" panose="02040502050505030304" pitchFamily="18" charset="0"/>
              </a:rPr>
              <a:t>καὶ παρθενικὴν ἐκλεξάμενος νηδὺν κόρης ἁγίας καὶ εὐσεβείᾳ συντεθραμμένης</a:t>
            </a:r>
            <a:r>
              <a:rPr lang="es-ES" sz="2000" dirty="0">
                <a:latin typeface="Palatino Linotype" panose="02040502050505030304" pitchFamily="18" charset="0"/>
              </a:rPr>
              <a:t>, </a:t>
            </a:r>
            <a:r>
              <a:rPr lang="el-GR" sz="2000" dirty="0">
                <a:latin typeface="Palatino Linotype" panose="02040502050505030304" pitchFamily="18" charset="0"/>
              </a:rPr>
              <a:t>δι</a:t>
            </a:r>
            <a:r>
              <a:rPr lang="es-ES" sz="2000" dirty="0">
                <a:latin typeface="Palatino Linotype" panose="02040502050505030304" pitchFamily="18" charset="0"/>
              </a:rPr>
              <a:t>' </a:t>
            </a:r>
            <a:r>
              <a:rPr lang="el-GR" sz="2000" dirty="0">
                <a:latin typeface="Palatino Linotype" panose="02040502050505030304" pitchFamily="18" charset="0"/>
              </a:rPr>
              <a:t>ἀγγελικῆς φωνῆς τὸν τόκον προμηνυσάσης</a:t>
            </a:r>
            <a:r>
              <a:rPr lang="es-ES" sz="2000" dirty="0">
                <a:latin typeface="Palatino Linotype" panose="02040502050505030304" pitchFamily="18" charset="0"/>
              </a:rPr>
              <a:t>, </a:t>
            </a:r>
            <a:r>
              <a:rPr lang="el-GR" sz="2000" dirty="0">
                <a:latin typeface="Palatino Linotype" panose="02040502050505030304" pitchFamily="18" charset="0"/>
              </a:rPr>
              <a:t>καὶ τῆς συλλήψεως τὸν τρόπον προερμηνευσάσης</a:t>
            </a:r>
            <a:r>
              <a:rPr lang="es-ES" sz="2000" dirty="0">
                <a:latin typeface="Palatino Linotype" panose="02040502050505030304" pitchFamily="18" charset="0"/>
              </a:rPr>
              <a:t>, </a:t>
            </a:r>
            <a:r>
              <a:rPr lang="el-GR" sz="2000" dirty="0">
                <a:latin typeface="Palatino Linotype" panose="02040502050505030304" pitchFamily="18" charset="0"/>
              </a:rPr>
              <a:t>καὶ τῆς παρθενίας τὸν φόβον τῇ ἑρμηνείᾳ λυσάσης</a:t>
            </a:r>
            <a:r>
              <a:rPr lang="es-ES" sz="2000" dirty="0">
                <a:latin typeface="Palatino Linotype" panose="02040502050505030304" pitchFamily="18" charset="0"/>
              </a:rPr>
              <a:t>, </a:t>
            </a:r>
            <a:r>
              <a:rPr lang="el-GR" sz="2000" dirty="0">
                <a:latin typeface="Palatino Linotype" panose="02040502050505030304" pitchFamily="18" charset="0"/>
              </a:rPr>
              <a:t>εἰσοικίζεταί τε</a:t>
            </a:r>
            <a:r>
              <a:rPr lang="es-ES" sz="2000" dirty="0">
                <a:latin typeface="Palatino Linotype" panose="02040502050505030304" pitchFamily="18" charset="0"/>
              </a:rPr>
              <a:t>, </a:t>
            </a:r>
            <a:r>
              <a:rPr lang="el-GR" sz="2000" dirty="0">
                <a:latin typeface="Palatino Linotype" panose="02040502050505030304" pitchFamily="18" charset="0"/>
              </a:rPr>
              <a:t>καὶ ναὸν ἑαυτῷ κατασκευάζει</a:t>
            </a:r>
            <a:r>
              <a:rPr lang="es-ES" sz="2000" dirty="0">
                <a:latin typeface="Palatino Linotype" panose="02040502050505030304" pitchFamily="18" charset="0"/>
              </a:rPr>
              <a:t>, </a:t>
            </a:r>
            <a:r>
              <a:rPr lang="el-GR" sz="2000" b="1" dirty="0">
                <a:latin typeface="Palatino Linotype" panose="02040502050505030304" pitchFamily="18" charset="0"/>
              </a:rPr>
              <a:t>καὶ τὴν ἄσπαρτον</a:t>
            </a:r>
            <a:r>
              <a:rPr lang="es-ES" sz="2000" b="1" dirty="0">
                <a:latin typeface="Palatino Linotype" panose="02040502050505030304" pitchFamily="18" charset="0"/>
              </a:rPr>
              <a:t>, </a:t>
            </a:r>
            <a:r>
              <a:rPr lang="el-GR" sz="2000" b="1" dirty="0">
                <a:latin typeface="Palatino Linotype" panose="02040502050505030304" pitchFamily="18" charset="0"/>
              </a:rPr>
              <a:t>καὶ ἀνήροτον </a:t>
            </a:r>
            <a:r>
              <a:rPr lang="el-GR" sz="2000" dirty="0">
                <a:latin typeface="Palatino Linotype" panose="02040502050505030304" pitchFamily="18" charset="0"/>
              </a:rPr>
              <a:t>σκηνὴν</a:t>
            </a:r>
            <a:r>
              <a:rPr lang="el-GR" sz="2000" b="1" dirty="0">
                <a:latin typeface="Palatino Linotype" panose="02040502050505030304" pitchFamily="18" charset="0"/>
              </a:rPr>
              <a:t> </a:t>
            </a:r>
            <a:r>
              <a:rPr lang="el-GR" sz="2000" dirty="0">
                <a:latin typeface="Palatino Linotype" panose="02040502050505030304" pitchFamily="18" charset="0"/>
              </a:rPr>
              <a:t>διαπλάττει</a:t>
            </a:r>
            <a:r>
              <a:rPr lang="es-ES" sz="2000" dirty="0">
                <a:latin typeface="Palatino Linotype" panose="02040502050505030304" pitchFamily="18" charset="0"/>
              </a:rPr>
              <a:t> (</a:t>
            </a:r>
            <a:r>
              <a:rPr lang="es-ES" sz="2000" i="1" dirty="0" err="1">
                <a:latin typeface="Palatino Linotype" panose="02040502050505030304" pitchFamily="18" charset="0"/>
              </a:rPr>
              <a:t>Od</a:t>
            </a:r>
            <a:r>
              <a:rPr lang="es-ES" sz="2000" dirty="0">
                <a:latin typeface="Palatino Linotype" panose="02040502050505030304" pitchFamily="18" charset="0"/>
              </a:rPr>
              <a:t>. 9.109)</a:t>
            </a:r>
            <a:r>
              <a:rPr lang="el-GR" sz="2000" dirty="0">
                <a:latin typeface="Palatino Linotype" panose="02040502050505030304" pitchFamily="18" charset="0"/>
              </a:rPr>
              <a:t>·</a:t>
            </a:r>
            <a:endParaRPr lang="es-ES" sz="2000" dirty="0">
              <a:latin typeface="Palatino Linotype" panose="02040502050505030304" pitchFamily="18" charset="0"/>
            </a:endParaRPr>
          </a:p>
          <a:p>
            <a:endParaRPr lang="es-ES" dirty="0"/>
          </a:p>
        </p:txBody>
      </p:sp>
    </p:spTree>
    <p:extLst>
      <p:ext uri="{BB962C8B-B14F-4D97-AF65-F5344CB8AC3E}">
        <p14:creationId xmlns:p14="http://schemas.microsoft.com/office/powerpoint/2010/main" val="3840695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368152"/>
          </a:xfrm>
        </p:spPr>
        <p:txBody>
          <a:bodyPr>
            <a:normAutofit fontScale="90000"/>
          </a:bodyPr>
          <a:lstStyle/>
          <a:p>
            <a:pPr algn="l"/>
            <a:r>
              <a:rPr lang="en-US" sz="2700" b="1" dirty="0" smtClean="0">
                <a:latin typeface="Palatino Linotype" panose="02040502050505030304" pitchFamily="18" charset="0"/>
              </a:rPr>
              <a:t>19.Theodoretus </a:t>
            </a:r>
            <a:r>
              <a:rPr lang="en-US" sz="2700" b="1" dirty="0" err="1">
                <a:latin typeface="Palatino Linotype" panose="02040502050505030304" pitchFamily="18" charset="0"/>
              </a:rPr>
              <a:t>Cyrensis</a:t>
            </a:r>
            <a:r>
              <a:rPr lang="en-US" sz="2700" b="1" dirty="0">
                <a:latin typeface="Palatino Linotype" panose="02040502050505030304" pitchFamily="18" charset="0"/>
              </a:rPr>
              <a:t> (s. V </a:t>
            </a:r>
            <a:r>
              <a:rPr lang="en-US" sz="2700" b="1" dirty="0" err="1">
                <a:latin typeface="Palatino Linotype" panose="02040502050505030304" pitchFamily="18" charset="0"/>
              </a:rPr>
              <a:t>d.C</a:t>
            </a:r>
            <a:r>
              <a:rPr lang="en-US" sz="2700" b="1" dirty="0" err="1" smtClean="0">
                <a:latin typeface="Palatino Linotype" panose="02040502050505030304" pitchFamily="18" charset="0"/>
              </a:rPr>
              <a:t>.</a:t>
            </a:r>
            <a:r>
              <a:rPr lang="en-US" sz="2700" b="1" dirty="0" smtClean="0">
                <a:latin typeface="Palatino Linotype" panose="02040502050505030304" pitchFamily="18" charset="0"/>
              </a:rPr>
              <a:t>) </a:t>
            </a:r>
            <a:r>
              <a:rPr lang="es-ES" sz="2700" b="1" i="1" dirty="0" err="1">
                <a:latin typeface="Palatino Linotype" panose="02040502050505030304" pitchFamily="18" charset="0"/>
              </a:rPr>
              <a:t>Interpretatio</a:t>
            </a:r>
            <a:r>
              <a:rPr lang="es-ES" sz="2700" b="1" i="1" dirty="0">
                <a:latin typeface="Palatino Linotype" panose="02040502050505030304" pitchFamily="18" charset="0"/>
              </a:rPr>
              <a:t> in XIV </a:t>
            </a:r>
            <a:r>
              <a:rPr lang="es-ES" sz="2700" b="1" i="1" dirty="0" err="1">
                <a:latin typeface="Palatino Linotype" panose="02040502050505030304" pitchFamily="18" charset="0"/>
              </a:rPr>
              <a:t>epistulas</a:t>
            </a:r>
            <a:r>
              <a:rPr lang="es-ES" sz="2700" b="1" i="1" dirty="0">
                <a:latin typeface="Palatino Linotype" panose="02040502050505030304" pitchFamily="18" charset="0"/>
              </a:rPr>
              <a:t> </a:t>
            </a:r>
            <a:r>
              <a:rPr lang="es-ES" sz="2700" b="1" i="1" dirty="0" err="1">
                <a:latin typeface="Palatino Linotype" panose="02040502050505030304" pitchFamily="18" charset="0"/>
              </a:rPr>
              <a:t>sancti</a:t>
            </a:r>
            <a:r>
              <a:rPr lang="es-ES" sz="2700" b="1" i="1" dirty="0">
                <a:latin typeface="Palatino Linotype" panose="02040502050505030304" pitchFamily="18" charset="0"/>
              </a:rPr>
              <a:t> Pauli </a:t>
            </a:r>
            <a:r>
              <a:rPr lang="es-ES" sz="2700" b="1" dirty="0">
                <a:latin typeface="Palatino Linotype" panose="02040502050505030304" pitchFamily="18" charset="0"/>
              </a:rPr>
              <a:t>82.460</a:t>
            </a:r>
            <a:r>
              <a:rPr lang="es-ES" dirty="0"/>
              <a:t/>
            </a:r>
            <a:br>
              <a:rPr lang="es-ES" dirty="0"/>
            </a:br>
            <a:endParaRPr lang="es-ES" dirty="0"/>
          </a:p>
        </p:txBody>
      </p:sp>
      <p:sp>
        <p:nvSpPr>
          <p:cNvPr id="3" name="2 Marcador de contenido"/>
          <p:cNvSpPr>
            <a:spLocks noGrp="1"/>
          </p:cNvSpPr>
          <p:nvPr>
            <p:ph idx="1"/>
          </p:nvPr>
        </p:nvSpPr>
        <p:spPr>
          <a:xfrm>
            <a:off x="467544" y="1772816"/>
            <a:ext cx="8229600" cy="2664296"/>
          </a:xfrm>
        </p:spPr>
        <p:txBody>
          <a:bodyPr>
            <a:normAutofit/>
          </a:bodyPr>
          <a:lstStyle/>
          <a:p>
            <a:pPr marL="0" indent="0">
              <a:lnSpc>
                <a:spcPts val="2500"/>
              </a:lnSpc>
              <a:spcBef>
                <a:spcPts val="480"/>
              </a:spcBef>
              <a:buNone/>
            </a:pPr>
            <a:r>
              <a:rPr lang="el-GR" sz="2000" dirty="0">
                <a:latin typeface="Palatino Linotype" panose="02040502050505030304" pitchFamily="18" charset="0"/>
              </a:rPr>
              <a:t>᾿</a:t>
            </a:r>
            <a:r>
              <a:rPr lang="el-GR" sz="2000" b="1" dirty="0">
                <a:latin typeface="Palatino Linotype" panose="02040502050505030304" pitchFamily="18" charset="0"/>
              </a:rPr>
              <a:t>Ανήροτον μὲν καὶ ἄσπαρτον </a:t>
            </a:r>
            <a:r>
              <a:rPr lang="es-ES" sz="2000" dirty="0" smtClean="0">
                <a:latin typeface="Palatino Linotype" panose="02040502050505030304" pitchFamily="18" charset="0"/>
              </a:rPr>
              <a:t>(</a:t>
            </a:r>
            <a:r>
              <a:rPr lang="es-ES" sz="2000" i="1" dirty="0" err="1" smtClean="0">
                <a:latin typeface="Palatino Linotype" panose="02040502050505030304" pitchFamily="18" charset="0"/>
              </a:rPr>
              <a:t>Od</a:t>
            </a:r>
            <a:r>
              <a:rPr lang="es-ES" sz="2000" dirty="0" smtClean="0">
                <a:latin typeface="Palatino Linotype" panose="02040502050505030304" pitchFamily="18" charset="0"/>
              </a:rPr>
              <a:t>. 9.109) </a:t>
            </a:r>
            <a:r>
              <a:rPr lang="el-GR" sz="2000" dirty="0" smtClean="0">
                <a:latin typeface="Palatino Linotype" panose="02040502050505030304" pitchFamily="18" charset="0"/>
              </a:rPr>
              <a:t>τῶν </a:t>
            </a:r>
            <a:r>
              <a:rPr lang="el-GR" sz="2000" dirty="0">
                <a:latin typeface="Palatino Linotype" panose="02040502050505030304" pitchFamily="18" charset="0"/>
              </a:rPr>
              <a:t>Γαλατῶν τὸ </a:t>
            </a:r>
            <a:r>
              <a:rPr lang="el-GR" sz="2000" dirty="0" smtClean="0">
                <a:latin typeface="Palatino Linotype" panose="02040502050505030304" pitchFamily="18" charset="0"/>
              </a:rPr>
              <a:t>γένος </a:t>
            </a:r>
            <a:r>
              <a:rPr lang="el-GR" sz="2000" dirty="0">
                <a:latin typeface="Palatino Linotype" panose="02040502050505030304" pitchFamily="18" charset="0"/>
              </a:rPr>
              <a:t>ὁ τρισμακάριος ἐγεώργησε Παῦλος, καὶ τὰ τῆς </a:t>
            </a:r>
            <a:r>
              <a:rPr lang="el-GR" sz="2000" dirty="0" smtClean="0">
                <a:latin typeface="Palatino Linotype" panose="02040502050505030304" pitchFamily="18" charset="0"/>
              </a:rPr>
              <a:t>εὐσεβείας </a:t>
            </a:r>
            <a:r>
              <a:rPr lang="el-GR" sz="2000" dirty="0">
                <a:latin typeface="Palatino Linotype" panose="02040502050505030304" pitchFamily="18" charset="0"/>
              </a:rPr>
              <a:t>ἐν αὐτῷ κατέβαλε σπέρματα</a:t>
            </a:r>
            <a:r>
              <a:rPr lang="el-GR" sz="2000" dirty="0" smtClean="0">
                <a:latin typeface="Palatino Linotype" panose="02040502050505030304" pitchFamily="18" charset="0"/>
              </a:rPr>
              <a:t>·</a:t>
            </a:r>
            <a:endParaRPr lang="es-ES" sz="2000" dirty="0">
              <a:latin typeface="Palatino Linotype" panose="02040502050505030304" pitchFamily="18" charset="0"/>
            </a:endParaRPr>
          </a:p>
        </p:txBody>
      </p:sp>
    </p:spTree>
    <p:extLst>
      <p:ext uri="{BB962C8B-B14F-4D97-AF65-F5344CB8AC3E}">
        <p14:creationId xmlns:p14="http://schemas.microsoft.com/office/powerpoint/2010/main" val="20618612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728192"/>
          </a:xfrm>
        </p:spPr>
        <p:txBody>
          <a:bodyPr>
            <a:normAutofit fontScale="90000"/>
          </a:bodyPr>
          <a:lstStyle/>
          <a:p>
            <a:pPr algn="l"/>
            <a:r>
              <a:rPr lang="es-ES" sz="3100" b="1" u="sng" dirty="0">
                <a:latin typeface="Palatino Linotype" panose="02040502050505030304" pitchFamily="18" charset="0"/>
              </a:rPr>
              <a:t>Últimos testimonios: Ss. XI y XII d.C</a:t>
            </a:r>
            <a:r>
              <a:rPr lang="es-ES" sz="3100" b="1" u="sng" dirty="0" smtClean="0">
                <a:latin typeface="Palatino Linotype" panose="02040502050505030304" pitchFamily="18" charset="0"/>
              </a:rPr>
              <a:t>.</a:t>
            </a:r>
            <a:r>
              <a:rPr lang="es-ES" sz="1800" b="1" dirty="0" smtClean="0"/>
              <a:t/>
            </a:r>
            <a:br>
              <a:rPr lang="es-ES" sz="1800" b="1" dirty="0" smtClean="0"/>
            </a:br>
            <a:r>
              <a:rPr lang="en-US" sz="2000" b="1" dirty="0" smtClean="0">
                <a:latin typeface="Palatino Linotype" panose="02040502050505030304" pitchFamily="18" charset="0"/>
              </a:rPr>
              <a:t/>
            </a:r>
            <a:br>
              <a:rPr lang="en-US" sz="2000" b="1" dirty="0" smtClean="0">
                <a:latin typeface="Palatino Linotype" panose="02040502050505030304" pitchFamily="18" charset="0"/>
              </a:rPr>
            </a:br>
            <a:r>
              <a:rPr lang="en-US" sz="2700" b="1" dirty="0" smtClean="0">
                <a:latin typeface="Palatino Linotype" panose="02040502050505030304" pitchFamily="18" charset="0"/>
              </a:rPr>
              <a:t>20</a:t>
            </a:r>
            <a:r>
              <a:rPr lang="en-US" sz="2700" b="1" dirty="0">
                <a:latin typeface="Palatino Linotype" panose="02040502050505030304" pitchFamily="18" charset="0"/>
              </a:rPr>
              <a:t>. Michael </a:t>
            </a:r>
            <a:r>
              <a:rPr lang="en-US" sz="2700" b="1" dirty="0" err="1">
                <a:latin typeface="Palatino Linotype" panose="02040502050505030304" pitchFamily="18" charset="0"/>
              </a:rPr>
              <a:t>Psellus</a:t>
            </a:r>
            <a:r>
              <a:rPr lang="en-US" sz="2700" b="1" dirty="0">
                <a:latin typeface="Palatino Linotype" panose="02040502050505030304" pitchFamily="18" charset="0"/>
              </a:rPr>
              <a:t> (s. XI </a:t>
            </a:r>
            <a:r>
              <a:rPr lang="en-US" sz="2700" b="1" dirty="0" err="1">
                <a:latin typeface="Palatino Linotype" panose="02040502050505030304" pitchFamily="18" charset="0"/>
              </a:rPr>
              <a:t>d.C.</a:t>
            </a:r>
            <a:r>
              <a:rPr lang="en-US" sz="2700" b="1" dirty="0">
                <a:latin typeface="Palatino Linotype" panose="02040502050505030304" pitchFamily="18" charset="0"/>
              </a:rPr>
              <a:t>) </a:t>
            </a:r>
            <a:r>
              <a:rPr lang="en-US" sz="2700" b="1" i="1" dirty="0" err="1">
                <a:latin typeface="Palatino Linotype" panose="02040502050505030304" pitchFamily="18" charset="0"/>
              </a:rPr>
              <a:t>Chronographia</a:t>
            </a:r>
            <a:r>
              <a:rPr lang="en-US" sz="2700" b="1" i="1" dirty="0">
                <a:latin typeface="Palatino Linotype" panose="02040502050505030304" pitchFamily="18" charset="0"/>
              </a:rPr>
              <a:t> </a:t>
            </a:r>
            <a:r>
              <a:rPr lang="en-US" sz="2700" b="1" dirty="0">
                <a:latin typeface="Palatino Linotype" panose="02040502050505030304" pitchFamily="18" charset="0"/>
              </a:rPr>
              <a:t>4.36</a:t>
            </a:r>
            <a:r>
              <a:rPr lang="es-ES" dirty="0"/>
              <a:t/>
            </a:r>
            <a:br>
              <a:rPr lang="es-ES" dirty="0"/>
            </a:br>
            <a:endParaRPr lang="es-ES" dirty="0"/>
          </a:p>
        </p:txBody>
      </p:sp>
      <p:sp>
        <p:nvSpPr>
          <p:cNvPr id="3" name="2 Marcador de contenido"/>
          <p:cNvSpPr>
            <a:spLocks noGrp="1"/>
          </p:cNvSpPr>
          <p:nvPr>
            <p:ph idx="1"/>
          </p:nvPr>
        </p:nvSpPr>
        <p:spPr>
          <a:xfrm>
            <a:off x="467544" y="1844824"/>
            <a:ext cx="8229600" cy="4248472"/>
          </a:xfrm>
        </p:spPr>
        <p:txBody>
          <a:bodyPr>
            <a:normAutofit/>
          </a:bodyPr>
          <a:lstStyle/>
          <a:p>
            <a:pPr marL="0" indent="0" algn="just">
              <a:lnSpc>
                <a:spcPts val="2500"/>
              </a:lnSpc>
              <a:spcBef>
                <a:spcPts val="480"/>
              </a:spcBef>
              <a:buNone/>
            </a:pPr>
            <a:r>
              <a:rPr lang="es-ES" sz="2000" dirty="0" err="1">
                <a:latin typeface="Palatino Linotype" panose="02040502050505030304" pitchFamily="18" charset="0"/>
              </a:rPr>
              <a:t>Εἶτ</a:t>
            </a:r>
            <a:r>
              <a:rPr lang="es-ES" sz="2000" dirty="0">
                <a:latin typeface="Palatino Linotype" panose="02040502050505030304" pitchFamily="18" charset="0"/>
              </a:rPr>
              <a:t>α ἄλλο ἐπ' ἄλλῳ ἐπινοῶν καί </a:t>
            </a:r>
            <a:r>
              <a:rPr lang="el-GR" sz="2000" dirty="0">
                <a:latin typeface="Palatino Linotype" panose="02040502050505030304" pitchFamily="18" charset="0"/>
              </a:rPr>
              <a:t>τι τοιοῦτον πρὸς σωτηρίαν τῶν ἀπολλυμένων ψυχῶν ἐπενόησεν· ἐπειδὴ γὰρ πολύ τι κατὰ τὴν Πόλιν πλῆθος τῶν ἑταιριζουσῶν ἐπικέχυται γυναικῶν</a:t>
            </a:r>
            <a:r>
              <a:rPr lang="es-ES" sz="2000" dirty="0">
                <a:latin typeface="Palatino Linotype" panose="02040502050505030304" pitchFamily="18" charset="0"/>
              </a:rPr>
              <a:t>, </a:t>
            </a:r>
            <a:r>
              <a:rPr lang="el-GR" sz="2000" dirty="0">
                <a:latin typeface="Palatino Linotype" panose="02040502050505030304" pitchFamily="18" charset="0"/>
              </a:rPr>
              <a:t>ἀποτρέπειν μὲν λόγῳ οὐκ ἐδοκίμασε</a:t>
            </a:r>
            <a:r>
              <a:rPr lang="es-ES" sz="2000" dirty="0">
                <a:latin typeface="Palatino Linotype" panose="02040502050505030304" pitchFamily="18" charset="0"/>
              </a:rPr>
              <a:t> (</a:t>
            </a:r>
            <a:r>
              <a:rPr lang="el-GR" sz="2000" dirty="0">
                <a:latin typeface="Palatino Linotype" panose="02040502050505030304" pitchFamily="18" charset="0"/>
              </a:rPr>
              <a:t>λασιόκωφον γὰρ δὴ τοῦτο</a:t>
            </a:r>
            <a:r>
              <a:rPr lang="es-ES" sz="2000" dirty="0">
                <a:latin typeface="Palatino Linotype" panose="02040502050505030304" pitchFamily="18" charset="0"/>
              </a:rPr>
              <a:t> &lt;</a:t>
            </a:r>
            <a:r>
              <a:rPr lang="el-GR" sz="2000" dirty="0">
                <a:latin typeface="Palatino Linotype" panose="02040502050505030304" pitchFamily="18" charset="0"/>
              </a:rPr>
              <a:t>τὸ</a:t>
            </a:r>
            <a:r>
              <a:rPr lang="es-ES" sz="2000" dirty="0">
                <a:latin typeface="Palatino Linotype" panose="02040502050505030304" pitchFamily="18" charset="0"/>
              </a:rPr>
              <a:t>&gt; </a:t>
            </a:r>
            <a:r>
              <a:rPr lang="el-GR" sz="2000" dirty="0">
                <a:latin typeface="Palatino Linotype" panose="02040502050505030304" pitchFamily="18" charset="0"/>
              </a:rPr>
              <a:t>γένος πρὸς σωτηριώδη παραίνεσιν</a:t>
            </a:r>
            <a:r>
              <a:rPr lang="es-ES" sz="2000" dirty="0">
                <a:latin typeface="Palatino Linotype" panose="02040502050505030304" pitchFamily="18" charset="0"/>
              </a:rPr>
              <a:t>), </a:t>
            </a:r>
            <a:r>
              <a:rPr lang="el-GR" sz="2000" dirty="0">
                <a:latin typeface="Palatino Linotype" panose="02040502050505030304" pitchFamily="18" charset="0"/>
              </a:rPr>
              <a:t>ἀλλ</a:t>
            </a:r>
            <a:r>
              <a:rPr lang="es-ES" sz="2000" dirty="0">
                <a:latin typeface="Palatino Linotype" panose="02040502050505030304" pitchFamily="18" charset="0"/>
              </a:rPr>
              <a:t>' </a:t>
            </a:r>
            <a:r>
              <a:rPr lang="el-GR" sz="2000" dirty="0">
                <a:latin typeface="Palatino Linotype" panose="02040502050505030304" pitchFamily="18" charset="0"/>
              </a:rPr>
              <a:t>οὐδ</a:t>
            </a:r>
            <a:r>
              <a:rPr lang="es-ES" sz="2000" dirty="0">
                <a:latin typeface="Palatino Linotype" panose="02040502050505030304" pitchFamily="18" charset="0"/>
              </a:rPr>
              <a:t>' </a:t>
            </a:r>
            <a:r>
              <a:rPr lang="el-GR" sz="2000" dirty="0">
                <a:latin typeface="Palatino Linotype" panose="02040502050505030304" pitchFamily="18" charset="0"/>
              </a:rPr>
              <a:t>ἔργῳ ἐπεχείρησεν ἐπισχεῖν</a:t>
            </a:r>
            <a:r>
              <a:rPr lang="es-ES" sz="2000" dirty="0">
                <a:latin typeface="Palatino Linotype" panose="02040502050505030304" pitchFamily="18" charset="0"/>
              </a:rPr>
              <a:t>, </a:t>
            </a:r>
            <a:r>
              <a:rPr lang="el-GR" sz="2000" dirty="0">
                <a:latin typeface="Palatino Linotype" panose="02040502050505030304" pitchFamily="18" charset="0"/>
              </a:rPr>
              <a:t>ἵνα μὴ δόξῃ βίαιόν τι ποιεῖν· ἀσκητήριον δὲ ἐν αὐτῇ</a:t>
            </a:r>
            <a:r>
              <a:rPr lang="es-ES" sz="2000" dirty="0">
                <a:latin typeface="Palatino Linotype" panose="02040502050505030304" pitchFamily="18" charset="0"/>
              </a:rPr>
              <a:t> &lt;</a:t>
            </a:r>
            <a:r>
              <a:rPr lang="el-GR" sz="2000" dirty="0">
                <a:latin typeface="Palatino Linotype" panose="02040502050505030304" pitchFamily="18" charset="0"/>
              </a:rPr>
              <a:t>τῇ</a:t>
            </a:r>
            <a:r>
              <a:rPr lang="es-ES" sz="2000" dirty="0">
                <a:latin typeface="Palatino Linotype" panose="02040502050505030304" pitchFamily="18" charset="0"/>
              </a:rPr>
              <a:t>&gt; </a:t>
            </a:r>
            <a:r>
              <a:rPr lang="el-GR" sz="2000" dirty="0">
                <a:latin typeface="Palatino Linotype" panose="02040502050505030304" pitchFamily="18" charset="0"/>
              </a:rPr>
              <a:t>βασιλίδι δομήσας τῶν πόλεων</a:t>
            </a:r>
            <a:r>
              <a:rPr lang="es-ES" sz="2000" dirty="0">
                <a:latin typeface="Palatino Linotype" panose="02040502050505030304" pitchFamily="18" charset="0"/>
              </a:rPr>
              <a:t>, </a:t>
            </a:r>
            <a:r>
              <a:rPr lang="el-GR" sz="2000" dirty="0">
                <a:latin typeface="Palatino Linotype" panose="02040502050505030304" pitchFamily="18" charset="0"/>
              </a:rPr>
              <a:t>μεγέθει τε μέγιστον καὶ κάλλει λαμπρότατον</a:t>
            </a:r>
            <a:r>
              <a:rPr lang="es-ES" sz="2000" dirty="0">
                <a:latin typeface="Palatino Linotype" panose="02040502050505030304" pitchFamily="18" charset="0"/>
              </a:rPr>
              <a:t>, </a:t>
            </a:r>
            <a:r>
              <a:rPr lang="el-GR" sz="2000" dirty="0">
                <a:latin typeface="Palatino Linotype" panose="02040502050505030304" pitchFamily="18" charset="0"/>
              </a:rPr>
              <a:t>οἷα δή τις μεγαλοφωνότατος κῆρυξ ταῖς πωλούσαις τὴν ὥραν τῷ δόγματι ἀνεβόησεν</a:t>
            </a:r>
            <a:r>
              <a:rPr lang="es-ES" sz="2000" dirty="0">
                <a:latin typeface="Palatino Linotype" panose="02040502050505030304" pitchFamily="18" charset="0"/>
              </a:rPr>
              <a:t>, </a:t>
            </a:r>
            <a:r>
              <a:rPr lang="el-GR" sz="2000" dirty="0">
                <a:latin typeface="Palatino Linotype" panose="02040502050505030304" pitchFamily="18" charset="0"/>
              </a:rPr>
              <a:t>εἴ τις </a:t>
            </a:r>
            <a:r>
              <a:rPr lang="es-ES" sz="2000" dirty="0" err="1">
                <a:latin typeface="Palatino Linotype" panose="02040502050505030304" pitchFamily="18" charset="0"/>
              </a:rPr>
              <a:t>ἐκείνων</a:t>
            </a:r>
            <a:r>
              <a:rPr lang="es-ES" sz="2000" dirty="0">
                <a:latin typeface="Palatino Linotype" panose="02040502050505030304" pitchFamily="18" charset="0"/>
              </a:rPr>
              <a:t> ἀπ</a:t>
            </a:r>
            <a:r>
              <a:rPr lang="es-ES" sz="2000" dirty="0" err="1">
                <a:latin typeface="Palatino Linotype" panose="02040502050505030304" pitchFamily="18" charset="0"/>
              </a:rPr>
              <a:t>οθέσθ</a:t>
            </a:r>
            <a:r>
              <a:rPr lang="es-ES" sz="2000" dirty="0">
                <a:latin typeface="Palatino Linotype" panose="02040502050505030304" pitchFamily="18" charset="0"/>
              </a:rPr>
              <a:t>αι τὴν πρᾶξιν αἱροῖτο ἐπ' ἀφθόνοις τε ζῆν, </a:t>
            </a:r>
            <a:r>
              <a:rPr lang="el-GR" sz="2000" dirty="0">
                <a:latin typeface="Palatino Linotype" panose="02040502050505030304" pitchFamily="18" charset="0"/>
              </a:rPr>
              <a:t>ἐκεῖσέ τε καταφεύγειν καὶ τὸ θεῖον σχῆμα μεταμφιέννυσθαι</a:t>
            </a:r>
            <a:r>
              <a:rPr lang="es-ES" sz="2000" dirty="0">
                <a:latin typeface="Palatino Linotype" panose="02040502050505030304" pitchFamily="18" charset="0"/>
              </a:rPr>
              <a:t>, </a:t>
            </a:r>
            <a:r>
              <a:rPr lang="el-GR" sz="2000" dirty="0">
                <a:latin typeface="Palatino Linotype" panose="02040502050505030304" pitchFamily="18" charset="0"/>
              </a:rPr>
              <a:t>καὶ μὴ ἐπὶ τῷ δεδιέναι τοῦ βίου ἐλλείμματι</a:t>
            </a:r>
            <a:r>
              <a:rPr lang="es-ES" sz="2000" dirty="0">
                <a:latin typeface="Palatino Linotype" panose="02040502050505030304" pitchFamily="18" charset="0"/>
              </a:rPr>
              <a:t>, </a:t>
            </a:r>
            <a:r>
              <a:rPr lang="el-GR" sz="2000" b="1" dirty="0">
                <a:latin typeface="Palatino Linotype" panose="02040502050505030304" pitchFamily="18" charset="0"/>
              </a:rPr>
              <a:t>ἄσπαρτα γὰρ αὐταῖς καὶ ἀνήροτα τὰ πάντα </a:t>
            </a:r>
            <a:r>
              <a:rPr lang="el-GR" sz="2000" dirty="0">
                <a:latin typeface="Palatino Linotype" panose="02040502050505030304" pitchFamily="18" charset="0"/>
              </a:rPr>
              <a:t>βλαστήσει</a:t>
            </a:r>
            <a:r>
              <a:rPr lang="es-ES" sz="2000" dirty="0">
                <a:latin typeface="Palatino Linotype" panose="02040502050505030304" pitchFamily="18" charset="0"/>
              </a:rPr>
              <a:t> (</a:t>
            </a:r>
            <a:r>
              <a:rPr lang="es-ES" sz="2000" i="1" dirty="0" err="1">
                <a:latin typeface="Palatino Linotype" panose="02040502050505030304" pitchFamily="18" charset="0"/>
              </a:rPr>
              <a:t>Od</a:t>
            </a:r>
            <a:r>
              <a:rPr lang="es-ES" sz="2000" dirty="0">
                <a:latin typeface="Palatino Linotype" panose="02040502050505030304" pitchFamily="18" charset="0"/>
              </a:rPr>
              <a:t>. 9.109). </a:t>
            </a:r>
          </a:p>
          <a:p>
            <a:endParaRPr lang="es-ES" sz="1700" dirty="0"/>
          </a:p>
        </p:txBody>
      </p:sp>
    </p:spTree>
    <p:extLst>
      <p:ext uri="{BB962C8B-B14F-4D97-AF65-F5344CB8AC3E}">
        <p14:creationId xmlns:p14="http://schemas.microsoft.com/office/powerpoint/2010/main" val="3853656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431032"/>
          </a:xfrm>
        </p:spPr>
        <p:txBody>
          <a:bodyPr>
            <a:normAutofit fontScale="90000"/>
          </a:bodyPr>
          <a:lstStyle/>
          <a:p>
            <a:pPr algn="l"/>
            <a:r>
              <a:rPr lang="en-US" sz="2700" b="1" dirty="0">
                <a:latin typeface="Palatino Linotype" panose="02040502050505030304" pitchFamily="18" charset="0"/>
              </a:rPr>
              <a:t>21. </a:t>
            </a:r>
            <a:r>
              <a:rPr lang="en-US" sz="2700" b="1" dirty="0" err="1">
                <a:latin typeface="Palatino Linotype" panose="02040502050505030304" pitchFamily="18" charset="0"/>
              </a:rPr>
              <a:t>Eustathius</a:t>
            </a:r>
            <a:r>
              <a:rPr lang="en-US" sz="2700" b="1" dirty="0">
                <a:latin typeface="Palatino Linotype" panose="02040502050505030304" pitchFamily="18" charset="0"/>
              </a:rPr>
              <a:t> </a:t>
            </a:r>
            <a:r>
              <a:rPr lang="en-US" sz="2700" b="1" dirty="0" err="1">
                <a:latin typeface="Palatino Linotype" panose="02040502050505030304" pitchFamily="18" charset="0"/>
              </a:rPr>
              <a:t>Thessalonicensis</a:t>
            </a:r>
            <a:r>
              <a:rPr lang="en-US" sz="2700" b="1" dirty="0">
                <a:latin typeface="Palatino Linotype" panose="02040502050505030304" pitchFamily="18" charset="0"/>
              </a:rPr>
              <a:t> (s. XII </a:t>
            </a:r>
            <a:r>
              <a:rPr lang="en-US" sz="2700" b="1" dirty="0" err="1">
                <a:latin typeface="Palatino Linotype" panose="02040502050505030304" pitchFamily="18" charset="0"/>
              </a:rPr>
              <a:t>d.C.</a:t>
            </a:r>
            <a:r>
              <a:rPr lang="en-US" sz="2700" b="1" dirty="0">
                <a:latin typeface="Palatino Linotype" panose="02040502050505030304" pitchFamily="18" charset="0"/>
              </a:rPr>
              <a:t>) </a:t>
            </a:r>
            <a:r>
              <a:rPr lang="es-ES" sz="2700" b="1" i="1" dirty="0">
                <a:latin typeface="Palatino Linotype" panose="02040502050505030304" pitchFamily="18" charset="0"/>
              </a:rPr>
              <a:t>De capta </a:t>
            </a:r>
            <a:r>
              <a:rPr lang="es-ES" sz="2700" b="1" i="1" dirty="0" err="1">
                <a:latin typeface="Palatino Linotype" panose="02040502050505030304" pitchFamily="18" charset="0"/>
              </a:rPr>
              <a:t>Thessalonica</a:t>
            </a:r>
            <a:r>
              <a:rPr lang="es-ES" sz="2700" b="1" dirty="0">
                <a:latin typeface="Palatino Linotype" panose="02040502050505030304" pitchFamily="18" charset="0"/>
              </a:rPr>
              <a:t> pág. 108</a:t>
            </a:r>
            <a:r>
              <a:rPr lang="es-ES" dirty="0"/>
              <a:t/>
            </a:r>
            <a:br>
              <a:rPr lang="es-ES" dirty="0"/>
            </a:br>
            <a:endParaRPr lang="es-ES" dirty="0"/>
          </a:p>
        </p:txBody>
      </p:sp>
      <p:sp>
        <p:nvSpPr>
          <p:cNvPr id="3" name="2 Marcador de contenido"/>
          <p:cNvSpPr>
            <a:spLocks noGrp="1"/>
          </p:cNvSpPr>
          <p:nvPr>
            <p:ph idx="1"/>
          </p:nvPr>
        </p:nvSpPr>
        <p:spPr>
          <a:xfrm>
            <a:off x="467544" y="1700808"/>
            <a:ext cx="8229600" cy="4032448"/>
          </a:xfrm>
        </p:spPr>
        <p:txBody>
          <a:bodyPr>
            <a:normAutofit/>
          </a:bodyPr>
          <a:lstStyle/>
          <a:p>
            <a:pPr marL="0" indent="0" algn="just">
              <a:lnSpc>
                <a:spcPts val="2500"/>
              </a:lnSpc>
              <a:spcBef>
                <a:spcPts val="480"/>
              </a:spcBef>
              <a:buNone/>
            </a:pPr>
            <a:r>
              <a:rPr lang="it-IT" sz="2000" dirty="0">
                <a:latin typeface="Palatino Linotype" panose="02040502050505030304" pitchFamily="18" charset="0"/>
              </a:rPr>
              <a:t>Ἐντεῦθεν δαπέδων σάλοι καὶ ἀνασχίσεις</a:t>
            </a:r>
            <a:r>
              <a:rPr lang="es-ES_tradnl" sz="2000" dirty="0">
                <a:latin typeface="Palatino Linotype" panose="02040502050505030304" pitchFamily="18" charset="0"/>
              </a:rPr>
              <a:t>, </a:t>
            </a:r>
            <a:r>
              <a:rPr lang="it-IT" sz="2000" dirty="0">
                <a:latin typeface="Palatino Linotype" panose="02040502050505030304" pitchFamily="18" charset="0"/>
              </a:rPr>
              <a:t>δι</a:t>
            </a:r>
            <a:r>
              <a:rPr lang="es-ES_tradnl" sz="2000" dirty="0">
                <a:latin typeface="Palatino Linotype" panose="02040502050505030304" pitchFamily="18" charset="0"/>
              </a:rPr>
              <a:t>’ </a:t>
            </a:r>
            <a:r>
              <a:rPr lang="it-IT" sz="2000" dirty="0">
                <a:latin typeface="Palatino Linotype" panose="02040502050505030304" pitchFamily="18" charset="0"/>
              </a:rPr>
              <a:t>ὧν οἶκοι πάντες ἐξωρωρύχατο</a:t>
            </a:r>
            <a:r>
              <a:rPr lang="es-ES_tradnl" sz="2000" dirty="0">
                <a:latin typeface="Palatino Linotype" panose="02040502050505030304" pitchFamily="18" charset="0"/>
              </a:rPr>
              <a:t>, </a:t>
            </a:r>
            <a:r>
              <a:rPr lang="it-IT" sz="2000" dirty="0">
                <a:latin typeface="Palatino Linotype" panose="02040502050505030304" pitchFamily="18" charset="0"/>
              </a:rPr>
              <a:t>ὑπονομευόντων τῶν βαρβάρων κατὰ λαγιδεῖς ἢ ἀσπάλακας ἢ καὶ χοίρους ἢ ἄλλο τι ζῷον ῥιζοφάγον γεωχαρές</a:t>
            </a:r>
            <a:r>
              <a:rPr lang="es-ES_tradnl" sz="2000" dirty="0">
                <a:latin typeface="Palatino Linotype" panose="02040502050505030304" pitchFamily="18" charset="0"/>
              </a:rPr>
              <a:t>, </a:t>
            </a:r>
            <a:r>
              <a:rPr lang="it-IT" sz="2000" dirty="0">
                <a:latin typeface="Palatino Linotype" panose="02040502050505030304" pitchFamily="18" charset="0"/>
              </a:rPr>
              <a:t>εἰπεῖν δὲ καὶ ἄλλως</a:t>
            </a:r>
            <a:r>
              <a:rPr lang="es-ES_tradnl" sz="2000" dirty="0">
                <a:latin typeface="Palatino Linotype" panose="02040502050505030304" pitchFamily="18" charset="0"/>
              </a:rPr>
              <a:t>, </a:t>
            </a:r>
            <a:r>
              <a:rPr lang="it-IT" sz="2000" dirty="0">
                <a:latin typeface="Palatino Linotype" panose="02040502050505030304" pitchFamily="18" charset="0"/>
              </a:rPr>
              <a:t>κατὰ ἀροτρέας</a:t>
            </a:r>
            <a:r>
              <a:rPr lang="es-ES_tradnl" sz="2000" dirty="0">
                <a:latin typeface="Palatino Linotype" panose="02040502050505030304" pitchFamily="18" charset="0"/>
              </a:rPr>
              <a:t>. </a:t>
            </a:r>
            <a:r>
              <a:rPr lang="it-IT" sz="2000" dirty="0">
                <a:latin typeface="Palatino Linotype" panose="02040502050505030304" pitchFamily="18" charset="0"/>
              </a:rPr>
              <a:t>Φαίνεται γὰρ ὡς καὶ ἀρότροις ἀνέσχιζον ἂν τὰ τῶν οἰκιῶν</a:t>
            </a:r>
            <a:r>
              <a:rPr lang="es-ES" sz="2000" dirty="0">
                <a:latin typeface="Palatino Linotype" panose="02040502050505030304" pitchFamily="18" charset="0"/>
              </a:rPr>
              <a:t>, </a:t>
            </a:r>
            <a:r>
              <a:rPr lang="it-IT" sz="2000" dirty="0">
                <a:latin typeface="Palatino Linotype" panose="02040502050505030304" pitchFamily="18" charset="0"/>
              </a:rPr>
              <a:t>εἴπερ ἐχώρει τὸ κατ</a:t>
            </a:r>
            <a:r>
              <a:rPr lang="es-ES" sz="2000" dirty="0">
                <a:latin typeface="Palatino Linotype" panose="02040502050505030304" pitchFamily="18" charset="0"/>
              </a:rPr>
              <a:t>’ </a:t>
            </a:r>
            <a:r>
              <a:rPr lang="it-IT" sz="2000" dirty="0">
                <a:latin typeface="Palatino Linotype" panose="02040502050505030304" pitchFamily="18" charset="0"/>
              </a:rPr>
              <a:t>αὐτὰς ἐμβαδόν</a:t>
            </a:r>
            <a:r>
              <a:rPr lang="es-ES" sz="2000" dirty="0">
                <a:latin typeface="Palatino Linotype" panose="02040502050505030304" pitchFamily="18" charset="0"/>
              </a:rPr>
              <a:t>. </a:t>
            </a:r>
            <a:r>
              <a:rPr lang="it-IT" sz="2000" dirty="0">
                <a:latin typeface="Palatino Linotype" panose="02040502050505030304" pitchFamily="18" charset="0"/>
              </a:rPr>
              <a:t>Ἔναγχος γάρ τοι </a:t>
            </a:r>
            <a:r>
              <a:rPr lang="it-IT" sz="2000" b="1" dirty="0">
                <a:latin typeface="Palatino Linotype" panose="02040502050505030304" pitchFamily="18" charset="0"/>
              </a:rPr>
              <a:t>ἄσπαρτα καὶ ἀνήροτα </a:t>
            </a:r>
            <a:r>
              <a:rPr lang="es-ES" sz="2000" dirty="0">
                <a:latin typeface="Palatino Linotype" panose="02040502050505030304" pitchFamily="18" charset="0"/>
              </a:rPr>
              <a:t>(</a:t>
            </a:r>
            <a:r>
              <a:rPr lang="es-ES" sz="2000" i="1" dirty="0" err="1">
                <a:latin typeface="Palatino Linotype" panose="02040502050505030304" pitchFamily="18" charset="0"/>
              </a:rPr>
              <a:t>Od</a:t>
            </a:r>
            <a:r>
              <a:rPr lang="es-ES" sz="2000" dirty="0">
                <a:latin typeface="Palatino Linotype" panose="02040502050505030304" pitchFamily="18" charset="0"/>
              </a:rPr>
              <a:t>. 9.109) </a:t>
            </a:r>
            <a:r>
              <a:rPr lang="it-IT" sz="2000" dirty="0">
                <a:latin typeface="Palatino Linotype" panose="02040502050505030304" pitchFamily="18" charset="0"/>
              </a:rPr>
              <a:t>δρεψάμενοι </a:t>
            </a:r>
            <a:r>
              <a:rPr lang="it-IT" sz="2000" b="1" dirty="0">
                <a:latin typeface="Palatino Linotype" panose="02040502050505030304" pitchFamily="18" charset="0"/>
              </a:rPr>
              <a:t>κατά τι πεπαροιμιασμένον </a:t>
            </a:r>
            <a:r>
              <a:rPr lang="it-IT" sz="2000" dirty="0">
                <a:latin typeface="Palatino Linotype" panose="02040502050505030304" pitchFamily="18" charset="0"/>
              </a:rPr>
              <a:t>θέρος χρύσεον</a:t>
            </a:r>
            <a:r>
              <a:rPr lang="es-ES" sz="2000" dirty="0">
                <a:latin typeface="Palatino Linotype" panose="02040502050505030304" pitchFamily="18" charset="0"/>
              </a:rPr>
              <a:t>, </a:t>
            </a:r>
            <a:r>
              <a:rPr lang="it-IT" sz="2000" dirty="0">
                <a:latin typeface="Palatino Linotype" panose="02040502050505030304" pitchFamily="18" charset="0"/>
              </a:rPr>
              <a:t>εἶτα καὶ ἄροτρον οἷον τοῦτον διεχειρίζοντο</a:t>
            </a:r>
            <a:r>
              <a:rPr lang="es-ES" sz="2000" dirty="0">
                <a:latin typeface="Palatino Linotype" panose="02040502050505030304" pitchFamily="18" charset="0"/>
              </a:rPr>
              <a:t>, </a:t>
            </a:r>
            <a:r>
              <a:rPr lang="it-IT" sz="2000" dirty="0">
                <a:latin typeface="Palatino Linotype" panose="02040502050505030304" pitchFamily="18" charset="0"/>
              </a:rPr>
              <a:t>ἐξ οὗ αὐτοφυῆ τὰ καλὰ ἐκέρδαινον ἕρμαια</a:t>
            </a:r>
            <a:r>
              <a:rPr lang="es-ES" sz="2000" dirty="0">
                <a:latin typeface="Palatino Linotype" panose="02040502050505030304" pitchFamily="18" charset="0"/>
              </a:rPr>
              <a:t>.</a:t>
            </a:r>
          </a:p>
          <a:p>
            <a:endParaRPr lang="es-ES" dirty="0"/>
          </a:p>
        </p:txBody>
      </p:sp>
    </p:spTree>
    <p:extLst>
      <p:ext uri="{BB962C8B-B14F-4D97-AF65-F5344CB8AC3E}">
        <p14:creationId xmlns:p14="http://schemas.microsoft.com/office/powerpoint/2010/main" val="1758819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354162"/>
          </a:xfrm>
        </p:spPr>
        <p:txBody>
          <a:bodyPr>
            <a:normAutofit/>
          </a:bodyPr>
          <a:lstStyle/>
          <a:p>
            <a:pPr algn="l"/>
            <a:r>
              <a:rPr lang="es-ES" sz="2800" b="1" u="sng" dirty="0" smtClean="0">
                <a:latin typeface="Palatino Linotype" panose="02040502050505030304" pitchFamily="18" charset="0"/>
              </a:rPr>
              <a:t>Conclusiones</a:t>
            </a:r>
            <a:r>
              <a:rPr lang="es-ES" sz="2400" b="1" u="sng" dirty="0" smtClean="0">
                <a:latin typeface="Palatino Linotype" panose="02040502050505030304" pitchFamily="18" charset="0"/>
              </a:rPr>
              <a:t/>
            </a:r>
            <a:br>
              <a:rPr lang="es-ES" sz="2400" b="1" u="sng" dirty="0" smtClean="0">
                <a:latin typeface="Palatino Linotype" panose="02040502050505030304" pitchFamily="18" charset="0"/>
              </a:rPr>
            </a:br>
            <a:r>
              <a:rPr lang="es-ES" sz="1800" b="1" u="sng" dirty="0" smtClean="0">
                <a:latin typeface="Palatino Linotype" panose="02040502050505030304" pitchFamily="18" charset="0"/>
              </a:rPr>
              <a:t> </a:t>
            </a:r>
            <a:r>
              <a:rPr lang="es-ES" sz="2000" b="1" u="sng" dirty="0" smtClean="0">
                <a:latin typeface="Palatino Linotype" panose="02040502050505030304" pitchFamily="18" charset="0"/>
              </a:rPr>
              <a:t/>
            </a:r>
            <a:br>
              <a:rPr lang="es-ES" sz="2000" b="1" u="sng" dirty="0" smtClean="0">
                <a:latin typeface="Palatino Linotype" panose="02040502050505030304" pitchFamily="18" charset="0"/>
              </a:rPr>
            </a:br>
            <a:r>
              <a:rPr lang="es-ES" sz="2400" b="1" dirty="0" smtClean="0">
                <a:latin typeface="Palatino Linotype" panose="02040502050505030304" pitchFamily="18" charset="0"/>
              </a:rPr>
              <a:t>Textos descartados del estudio:</a:t>
            </a:r>
            <a:endParaRPr lang="es-ES" sz="2400" b="1" dirty="0">
              <a:latin typeface="Palatino Linotype" panose="02040502050505030304" pitchFamily="18" charset="0"/>
            </a:endParaRPr>
          </a:p>
        </p:txBody>
      </p:sp>
      <p:sp>
        <p:nvSpPr>
          <p:cNvPr id="3" name="2 Marcador de contenido"/>
          <p:cNvSpPr>
            <a:spLocks noGrp="1"/>
          </p:cNvSpPr>
          <p:nvPr>
            <p:ph idx="1"/>
          </p:nvPr>
        </p:nvSpPr>
        <p:spPr>
          <a:xfrm>
            <a:off x="467544" y="1859293"/>
            <a:ext cx="8229600" cy="4997152"/>
          </a:xfrm>
        </p:spPr>
        <p:txBody>
          <a:bodyPr>
            <a:normAutofit/>
          </a:bodyPr>
          <a:lstStyle/>
          <a:p>
            <a:pPr marL="0" indent="0" algn="just">
              <a:lnSpc>
                <a:spcPts val="2500"/>
              </a:lnSpc>
              <a:buNone/>
            </a:pPr>
            <a:r>
              <a:rPr lang="es-ES" sz="2000" b="1" dirty="0" smtClean="0">
                <a:latin typeface="Palatino Linotype" panose="02040502050505030304" pitchFamily="18" charset="0"/>
              </a:rPr>
              <a:t>· Obras gramaticales</a:t>
            </a:r>
            <a:r>
              <a:rPr lang="es-ES" sz="2000" dirty="0" smtClean="0">
                <a:latin typeface="Palatino Linotype" panose="02040502050505030304" pitchFamily="18" charset="0"/>
              </a:rPr>
              <a:t>: </a:t>
            </a:r>
            <a:r>
              <a:rPr lang="es-ES" sz="2000" dirty="0" err="1" smtClean="0">
                <a:latin typeface="Palatino Linotype" panose="02040502050505030304" pitchFamily="18" charset="0"/>
              </a:rPr>
              <a:t>Heph</a:t>
            </a:r>
            <a:r>
              <a:rPr lang="es-ES" sz="2000" dirty="0">
                <a:latin typeface="Palatino Linotype" panose="02040502050505030304" pitchFamily="18" charset="0"/>
              </a:rPr>
              <a:t>. </a:t>
            </a:r>
            <a:r>
              <a:rPr lang="es-ES" sz="2000" i="1" dirty="0" err="1">
                <a:latin typeface="Palatino Linotype" panose="02040502050505030304" pitchFamily="18" charset="0"/>
              </a:rPr>
              <a:t>Enchiridion</a:t>
            </a:r>
            <a:r>
              <a:rPr lang="es-ES" sz="2000" i="1" dirty="0">
                <a:latin typeface="Palatino Linotype" panose="02040502050505030304" pitchFamily="18" charset="0"/>
              </a:rPr>
              <a:t> de </a:t>
            </a:r>
            <a:r>
              <a:rPr lang="es-ES" sz="2000" i="1" dirty="0" err="1">
                <a:latin typeface="Palatino Linotype" panose="02040502050505030304" pitchFamily="18" charset="0"/>
              </a:rPr>
              <a:t>metris</a:t>
            </a:r>
            <a:r>
              <a:rPr lang="es-ES" sz="2000" i="1" dirty="0">
                <a:latin typeface="Palatino Linotype" panose="02040502050505030304" pitchFamily="18" charset="0"/>
              </a:rPr>
              <a:t> </a:t>
            </a:r>
            <a:r>
              <a:rPr lang="es-ES" sz="2000" dirty="0" smtClean="0">
                <a:latin typeface="Palatino Linotype" panose="02040502050505030304" pitchFamily="18" charset="0"/>
              </a:rPr>
              <a:t>8.3</a:t>
            </a:r>
          </a:p>
          <a:p>
            <a:pPr marL="0" indent="0" algn="just">
              <a:lnSpc>
                <a:spcPts val="2500"/>
              </a:lnSpc>
              <a:buNone/>
            </a:pPr>
            <a:endParaRPr lang="es-ES" sz="2000" dirty="0" smtClean="0">
              <a:latin typeface="Palatino Linotype" panose="02040502050505030304" pitchFamily="18" charset="0"/>
            </a:endParaRPr>
          </a:p>
          <a:p>
            <a:pPr marL="0" indent="0" algn="just">
              <a:lnSpc>
                <a:spcPts val="2500"/>
              </a:lnSpc>
              <a:buNone/>
            </a:pPr>
            <a:r>
              <a:rPr lang="es-ES" sz="2000" b="1" dirty="0">
                <a:latin typeface="Palatino Linotype" panose="02040502050505030304" pitchFamily="18" charset="0"/>
              </a:rPr>
              <a:t>·</a:t>
            </a:r>
            <a:r>
              <a:rPr lang="es-ES" sz="2000" b="1" dirty="0" smtClean="0">
                <a:latin typeface="Palatino Linotype" panose="02040502050505030304" pitchFamily="18" charset="0"/>
              </a:rPr>
              <a:t> </a:t>
            </a:r>
            <a:r>
              <a:rPr lang="es-ES" sz="2000" b="1" dirty="0">
                <a:latin typeface="Palatino Linotype" panose="02040502050505030304" pitchFamily="18" charset="0"/>
              </a:rPr>
              <a:t>C</a:t>
            </a:r>
            <a:r>
              <a:rPr lang="es-ES" sz="2000" b="1" dirty="0" smtClean="0">
                <a:latin typeface="Palatino Linotype" panose="02040502050505030304" pitchFamily="18" charset="0"/>
              </a:rPr>
              <a:t>omentarios </a:t>
            </a:r>
            <a:r>
              <a:rPr lang="es-ES" sz="2000" b="1" dirty="0">
                <a:latin typeface="Palatino Linotype" panose="02040502050505030304" pitchFamily="18" charset="0"/>
              </a:rPr>
              <a:t>de textos religiosos y textos muy tardíos donde la expresión se utiliza en sentido </a:t>
            </a:r>
            <a:r>
              <a:rPr lang="es-ES" sz="2000" b="1" dirty="0" smtClean="0">
                <a:latin typeface="Palatino Linotype" panose="02040502050505030304" pitchFamily="18" charset="0"/>
              </a:rPr>
              <a:t>literal: </a:t>
            </a:r>
            <a:r>
              <a:rPr lang="es-ES" sz="2000" dirty="0" smtClean="0">
                <a:latin typeface="Palatino Linotype" panose="02040502050505030304" pitchFamily="18" charset="0"/>
              </a:rPr>
              <a:t>Gr</a:t>
            </a:r>
            <a:r>
              <a:rPr lang="es-ES" sz="2000" dirty="0">
                <a:latin typeface="Palatino Linotype" panose="02040502050505030304" pitchFamily="18" charset="0"/>
              </a:rPr>
              <a:t>. </a:t>
            </a:r>
            <a:r>
              <a:rPr lang="es-ES" sz="2000" dirty="0" err="1">
                <a:latin typeface="Palatino Linotype" panose="02040502050505030304" pitchFamily="18" charset="0"/>
              </a:rPr>
              <a:t>Nyss</a:t>
            </a:r>
            <a:r>
              <a:rPr lang="es-ES" sz="2000" dirty="0">
                <a:latin typeface="Palatino Linotype" panose="02040502050505030304" pitchFamily="18" charset="0"/>
              </a:rPr>
              <a:t>. </a:t>
            </a:r>
            <a:r>
              <a:rPr lang="es-ES" sz="2000" i="1" dirty="0">
                <a:latin typeface="Palatino Linotype" panose="02040502050505030304" pitchFamily="18" charset="0"/>
              </a:rPr>
              <a:t>In </a:t>
            </a:r>
            <a:r>
              <a:rPr lang="es-ES" sz="2000" i="1" dirty="0" err="1">
                <a:latin typeface="Palatino Linotype" panose="02040502050505030304" pitchFamily="18" charset="0"/>
              </a:rPr>
              <a:t>inscriptiones</a:t>
            </a:r>
            <a:r>
              <a:rPr lang="es-ES" sz="2000" i="1" dirty="0">
                <a:latin typeface="Palatino Linotype" panose="02040502050505030304" pitchFamily="18" charset="0"/>
              </a:rPr>
              <a:t> </a:t>
            </a:r>
            <a:r>
              <a:rPr lang="es-ES" sz="2000" i="1" dirty="0" err="1">
                <a:latin typeface="Palatino Linotype" panose="02040502050505030304" pitchFamily="18" charset="0"/>
              </a:rPr>
              <a:t>Psalmorum</a:t>
            </a:r>
            <a:r>
              <a:rPr lang="es-ES" sz="2000" i="1" dirty="0">
                <a:latin typeface="Palatino Linotype" panose="02040502050505030304" pitchFamily="18" charset="0"/>
              </a:rPr>
              <a:t> </a:t>
            </a:r>
            <a:r>
              <a:rPr lang="es-ES" sz="2000" dirty="0" smtClean="0">
                <a:latin typeface="Palatino Linotype" panose="02040502050505030304" pitchFamily="18" charset="0"/>
              </a:rPr>
              <a:t>5.155; </a:t>
            </a:r>
            <a:r>
              <a:rPr lang="es-ES" sz="2000" dirty="0" err="1" smtClean="0">
                <a:latin typeface="Palatino Linotype" panose="02040502050505030304" pitchFamily="18" charset="0"/>
              </a:rPr>
              <a:t>Chrys</a:t>
            </a:r>
            <a:r>
              <a:rPr lang="es-ES" sz="2000" dirty="0">
                <a:latin typeface="Palatino Linotype" panose="02040502050505030304" pitchFamily="18" charset="0"/>
              </a:rPr>
              <a:t>. </a:t>
            </a:r>
            <a:r>
              <a:rPr lang="es-ES" sz="2000" i="1" dirty="0" err="1">
                <a:latin typeface="Palatino Linotype" panose="02040502050505030304" pitchFamily="18" charset="0"/>
              </a:rPr>
              <a:t>Catecheses</a:t>
            </a:r>
            <a:r>
              <a:rPr lang="es-ES" sz="2000" i="1" dirty="0">
                <a:latin typeface="Palatino Linotype" panose="02040502050505030304" pitchFamily="18" charset="0"/>
              </a:rPr>
              <a:t> ad </a:t>
            </a:r>
            <a:r>
              <a:rPr lang="es-ES" sz="2000" i="1" dirty="0" err="1">
                <a:latin typeface="Palatino Linotype" panose="02040502050505030304" pitchFamily="18" charset="0"/>
              </a:rPr>
              <a:t>illuminandos</a:t>
            </a:r>
            <a:r>
              <a:rPr lang="es-ES" sz="2000" i="1" dirty="0">
                <a:latin typeface="Palatino Linotype" panose="02040502050505030304" pitchFamily="18" charset="0"/>
              </a:rPr>
              <a:t> </a:t>
            </a:r>
            <a:r>
              <a:rPr lang="es-ES" sz="2000" dirty="0" smtClean="0">
                <a:latin typeface="Palatino Linotype" panose="02040502050505030304" pitchFamily="18" charset="0"/>
              </a:rPr>
              <a:t>8.23, </a:t>
            </a:r>
            <a:r>
              <a:rPr lang="es-ES" sz="2000" i="1" dirty="0" smtClean="0">
                <a:latin typeface="Palatino Linotype" panose="02040502050505030304" pitchFamily="18" charset="0"/>
              </a:rPr>
              <a:t>De </a:t>
            </a:r>
            <a:r>
              <a:rPr lang="es-ES" sz="2000" i="1" dirty="0" err="1">
                <a:latin typeface="Palatino Linotype" panose="02040502050505030304" pitchFamily="18" charset="0"/>
              </a:rPr>
              <a:t>prophetarum</a:t>
            </a:r>
            <a:r>
              <a:rPr lang="es-ES" sz="2000" i="1" dirty="0">
                <a:latin typeface="Palatino Linotype" panose="02040502050505030304" pitchFamily="18" charset="0"/>
              </a:rPr>
              <a:t> </a:t>
            </a:r>
            <a:r>
              <a:rPr lang="es-ES" sz="2000" i="1" dirty="0" err="1">
                <a:latin typeface="Palatino Linotype" panose="02040502050505030304" pitchFamily="18" charset="0"/>
              </a:rPr>
              <a:t>obscuritate</a:t>
            </a:r>
            <a:r>
              <a:rPr lang="es-ES" sz="2000" i="1" dirty="0">
                <a:latin typeface="Palatino Linotype" panose="02040502050505030304" pitchFamily="18" charset="0"/>
              </a:rPr>
              <a:t> </a:t>
            </a:r>
            <a:r>
              <a:rPr lang="es-ES" sz="2000" dirty="0">
                <a:latin typeface="Palatino Linotype" panose="02040502050505030304" pitchFamily="18" charset="0"/>
              </a:rPr>
              <a:t>56.179, </a:t>
            </a:r>
            <a:r>
              <a:rPr lang="es-ES" sz="2000" i="1" dirty="0">
                <a:latin typeface="Palatino Linotype" panose="02040502050505030304" pitchFamily="18" charset="0"/>
              </a:rPr>
              <a:t>In </a:t>
            </a:r>
            <a:r>
              <a:rPr lang="es-ES" sz="2000" i="1" dirty="0" err="1">
                <a:latin typeface="Palatino Linotype" panose="02040502050505030304" pitchFamily="18" charset="0"/>
              </a:rPr>
              <a:t>Genesim</a:t>
            </a:r>
            <a:r>
              <a:rPr lang="es-ES" sz="2000" i="1" dirty="0">
                <a:latin typeface="Palatino Linotype" panose="02040502050505030304" pitchFamily="18" charset="0"/>
              </a:rPr>
              <a:t> </a:t>
            </a:r>
            <a:r>
              <a:rPr lang="es-ES" sz="2000" dirty="0">
                <a:latin typeface="Palatino Linotype" panose="02040502050505030304" pitchFamily="18" charset="0"/>
              </a:rPr>
              <a:t>53.146, </a:t>
            </a:r>
            <a:r>
              <a:rPr lang="es-ES" sz="2000" i="1" dirty="0">
                <a:latin typeface="Palatino Linotype" panose="02040502050505030304" pitchFamily="18" charset="0"/>
              </a:rPr>
              <a:t>In </a:t>
            </a:r>
            <a:r>
              <a:rPr lang="es-ES" sz="2000" i="1" dirty="0" err="1">
                <a:latin typeface="Palatino Linotype" panose="02040502050505030304" pitchFamily="18" charset="0"/>
              </a:rPr>
              <a:t>illud</a:t>
            </a:r>
            <a:r>
              <a:rPr lang="es-ES" sz="2000" i="1" dirty="0">
                <a:latin typeface="Palatino Linotype" panose="02040502050505030304" pitchFamily="18" charset="0"/>
              </a:rPr>
              <a:t>: </a:t>
            </a:r>
            <a:r>
              <a:rPr lang="es-ES" sz="2000" i="1" dirty="0" err="1">
                <a:latin typeface="Palatino Linotype" panose="02040502050505030304" pitchFamily="18" charset="0"/>
              </a:rPr>
              <a:t>Salutate</a:t>
            </a:r>
            <a:r>
              <a:rPr lang="es-ES" sz="2000" i="1" dirty="0">
                <a:latin typeface="Palatino Linotype" panose="02040502050505030304" pitchFamily="18" charset="0"/>
              </a:rPr>
              <a:t> </a:t>
            </a:r>
            <a:r>
              <a:rPr lang="es-ES" sz="2000" i="1" dirty="0" err="1">
                <a:latin typeface="Palatino Linotype" panose="02040502050505030304" pitchFamily="18" charset="0"/>
              </a:rPr>
              <a:t>Priscillam</a:t>
            </a:r>
            <a:r>
              <a:rPr lang="es-ES" sz="2000" i="1" dirty="0">
                <a:latin typeface="Palatino Linotype" panose="02040502050505030304" pitchFamily="18" charset="0"/>
              </a:rPr>
              <a:t> et </a:t>
            </a:r>
            <a:r>
              <a:rPr lang="es-ES" sz="2000" i="1" dirty="0" err="1">
                <a:latin typeface="Palatino Linotype" panose="02040502050505030304" pitchFamily="18" charset="0"/>
              </a:rPr>
              <a:t>Aquilam</a:t>
            </a:r>
            <a:r>
              <a:rPr lang="es-ES" sz="2000" dirty="0">
                <a:latin typeface="Palatino Linotype" panose="02040502050505030304" pitchFamily="18" charset="0"/>
              </a:rPr>
              <a:t> </a:t>
            </a:r>
            <a:r>
              <a:rPr lang="es-ES" sz="2000" dirty="0" smtClean="0">
                <a:latin typeface="Palatino Linotype" panose="02040502050505030304" pitchFamily="18" charset="0"/>
              </a:rPr>
              <a:t>51.194; </a:t>
            </a:r>
            <a:r>
              <a:rPr lang="es-ES" sz="2000" dirty="0" err="1" smtClean="0">
                <a:latin typeface="Palatino Linotype" panose="02040502050505030304" pitchFamily="18" charset="0"/>
              </a:rPr>
              <a:t>Thdt</a:t>
            </a:r>
            <a:r>
              <a:rPr lang="es-ES" sz="2000" dirty="0">
                <a:latin typeface="Palatino Linotype" panose="02040502050505030304" pitchFamily="18" charset="0"/>
              </a:rPr>
              <a:t>.</a:t>
            </a:r>
            <a:r>
              <a:rPr lang="es-ES" sz="2000" i="1" dirty="0">
                <a:latin typeface="Palatino Linotype" panose="02040502050505030304" pitchFamily="18" charset="0"/>
              </a:rPr>
              <a:t> </a:t>
            </a:r>
            <a:r>
              <a:rPr lang="es-ES" sz="2000" i="1" dirty="0" err="1">
                <a:latin typeface="Palatino Linotype" panose="02040502050505030304" pitchFamily="18" charset="0"/>
              </a:rPr>
              <a:t>Quaestiones</a:t>
            </a:r>
            <a:r>
              <a:rPr lang="es-ES" sz="2000" i="1" dirty="0">
                <a:latin typeface="Palatino Linotype" panose="02040502050505030304" pitchFamily="18" charset="0"/>
              </a:rPr>
              <a:t> in </a:t>
            </a:r>
            <a:r>
              <a:rPr lang="es-ES" sz="2000" i="1" dirty="0" err="1">
                <a:latin typeface="Palatino Linotype" panose="02040502050505030304" pitchFamily="18" charset="0"/>
              </a:rPr>
              <a:t>Octateuchum</a:t>
            </a:r>
            <a:r>
              <a:rPr lang="es-ES" sz="2000" i="1" dirty="0">
                <a:latin typeface="Palatino Linotype" panose="02040502050505030304" pitchFamily="18" charset="0"/>
              </a:rPr>
              <a:t> </a:t>
            </a:r>
            <a:r>
              <a:rPr lang="es-ES" sz="2000" dirty="0" smtClean="0">
                <a:latin typeface="Palatino Linotype" panose="02040502050505030304" pitchFamily="18" charset="0"/>
              </a:rPr>
              <a:t>187; Michael </a:t>
            </a:r>
            <a:r>
              <a:rPr lang="es-ES" sz="2000" dirty="0" err="1">
                <a:latin typeface="Palatino Linotype" panose="02040502050505030304" pitchFamily="18" charset="0"/>
              </a:rPr>
              <a:t>Attaliates</a:t>
            </a:r>
            <a:r>
              <a:rPr lang="es-ES" sz="2000" dirty="0">
                <a:latin typeface="Palatino Linotype" panose="02040502050505030304" pitchFamily="18" charset="0"/>
              </a:rPr>
              <a:t> </a:t>
            </a:r>
            <a:r>
              <a:rPr lang="es-ES" sz="2000" dirty="0" smtClean="0">
                <a:latin typeface="Palatino Linotype" panose="02040502050505030304" pitchFamily="18" charset="0"/>
              </a:rPr>
              <a:t>87; Michael </a:t>
            </a:r>
            <a:r>
              <a:rPr lang="es-ES" sz="2000" dirty="0" err="1">
                <a:latin typeface="Palatino Linotype" panose="02040502050505030304" pitchFamily="18" charset="0"/>
              </a:rPr>
              <a:t>Glycas</a:t>
            </a:r>
            <a:r>
              <a:rPr lang="es-ES" sz="2000" dirty="0">
                <a:latin typeface="Palatino Linotype" panose="02040502050505030304" pitchFamily="18" charset="0"/>
              </a:rPr>
              <a:t> </a:t>
            </a:r>
            <a:r>
              <a:rPr lang="es-ES" sz="2000" i="1" dirty="0" err="1">
                <a:latin typeface="Palatino Linotype" panose="02040502050505030304" pitchFamily="18" charset="0"/>
              </a:rPr>
              <a:t>Annales</a:t>
            </a:r>
            <a:r>
              <a:rPr lang="es-ES" sz="2000" dirty="0">
                <a:latin typeface="Palatino Linotype" panose="02040502050505030304" pitchFamily="18" charset="0"/>
              </a:rPr>
              <a:t> </a:t>
            </a:r>
            <a:r>
              <a:rPr lang="es-ES" sz="2000" dirty="0" smtClean="0">
                <a:latin typeface="Palatino Linotype" panose="02040502050505030304" pitchFamily="18" charset="0"/>
              </a:rPr>
              <a:t>302)</a:t>
            </a:r>
          </a:p>
          <a:p>
            <a:pPr marL="0" indent="0" algn="just">
              <a:lnSpc>
                <a:spcPts val="2500"/>
              </a:lnSpc>
              <a:buNone/>
            </a:pPr>
            <a:endParaRPr lang="es-ES" sz="2000" dirty="0" smtClean="0">
              <a:latin typeface="Palatino Linotype" panose="02040502050505030304" pitchFamily="18" charset="0"/>
            </a:endParaRPr>
          </a:p>
          <a:p>
            <a:pPr marL="0" indent="0" algn="just">
              <a:lnSpc>
                <a:spcPts val="2500"/>
              </a:lnSpc>
              <a:buNone/>
            </a:pPr>
            <a:r>
              <a:rPr lang="es-ES" sz="2000" b="1" dirty="0" smtClean="0">
                <a:latin typeface="Palatino Linotype" panose="02040502050505030304" pitchFamily="18" charset="0"/>
              </a:rPr>
              <a:t>· Comentarios </a:t>
            </a:r>
            <a:r>
              <a:rPr lang="es-ES" sz="2000" b="1" dirty="0">
                <a:latin typeface="Palatino Linotype" panose="02040502050505030304" pitchFamily="18" charset="0"/>
              </a:rPr>
              <a:t>de los </a:t>
            </a:r>
            <a:r>
              <a:rPr lang="es-ES" sz="2000" b="1" dirty="0" smtClean="0">
                <a:latin typeface="Palatino Linotype" panose="02040502050505030304" pitchFamily="18" charset="0"/>
              </a:rPr>
              <a:t>poemas: </a:t>
            </a:r>
            <a:r>
              <a:rPr lang="es-ES" sz="2000" dirty="0" err="1" smtClean="0">
                <a:latin typeface="Palatino Linotype" panose="02040502050505030304" pitchFamily="18" charset="0"/>
              </a:rPr>
              <a:t>Eust</a:t>
            </a:r>
            <a:r>
              <a:rPr lang="es-ES" sz="2000" dirty="0">
                <a:latin typeface="Palatino Linotype" panose="02040502050505030304" pitchFamily="18" charset="0"/>
              </a:rPr>
              <a:t>. </a:t>
            </a:r>
            <a:r>
              <a:rPr lang="es-ES" sz="2000" i="1" dirty="0" err="1">
                <a:latin typeface="Palatino Linotype" panose="02040502050505030304" pitchFamily="18" charset="0"/>
              </a:rPr>
              <a:t>Commentarii</a:t>
            </a:r>
            <a:r>
              <a:rPr lang="es-ES" sz="2000" i="1" dirty="0">
                <a:latin typeface="Palatino Linotype" panose="02040502050505030304" pitchFamily="18" charset="0"/>
              </a:rPr>
              <a:t> ad </a:t>
            </a:r>
            <a:r>
              <a:rPr lang="es-ES" sz="2000" i="1" dirty="0" err="1">
                <a:latin typeface="Palatino Linotype" panose="02040502050505030304" pitchFamily="18" charset="0"/>
              </a:rPr>
              <a:t>Homeri</a:t>
            </a:r>
            <a:r>
              <a:rPr lang="es-ES" sz="2000" i="1" dirty="0">
                <a:latin typeface="Palatino Linotype" panose="02040502050505030304" pitchFamily="18" charset="0"/>
              </a:rPr>
              <a:t> </a:t>
            </a:r>
            <a:r>
              <a:rPr lang="es-ES" sz="2000" i="1" dirty="0" err="1">
                <a:latin typeface="Palatino Linotype" panose="02040502050505030304" pitchFamily="18" charset="0"/>
              </a:rPr>
              <a:t>Odysseam</a:t>
            </a:r>
            <a:r>
              <a:rPr lang="es-ES" sz="2000" dirty="0">
                <a:latin typeface="Palatino Linotype" panose="02040502050505030304" pitchFamily="18" charset="0"/>
              </a:rPr>
              <a:t> 1.1617, </a:t>
            </a:r>
            <a:r>
              <a:rPr lang="es-ES" sz="2000" dirty="0" smtClean="0">
                <a:latin typeface="Palatino Linotype" panose="02040502050505030304" pitchFamily="18" charset="0"/>
              </a:rPr>
              <a:t>1.1618</a:t>
            </a:r>
          </a:p>
          <a:p>
            <a:pPr marL="0" indent="0" algn="just">
              <a:lnSpc>
                <a:spcPts val="2500"/>
              </a:lnSpc>
              <a:buNone/>
            </a:pPr>
            <a:r>
              <a:rPr lang="es-ES" sz="2000" dirty="0" smtClean="0">
                <a:latin typeface="Palatino Linotype" panose="02040502050505030304" pitchFamily="18" charset="0"/>
              </a:rPr>
              <a:t> </a:t>
            </a:r>
          </a:p>
          <a:p>
            <a:pPr marL="0" indent="0" algn="just">
              <a:lnSpc>
                <a:spcPts val="2500"/>
              </a:lnSpc>
              <a:spcBef>
                <a:spcPts val="480"/>
              </a:spcBef>
              <a:buNone/>
            </a:pPr>
            <a:r>
              <a:rPr lang="es-ES" sz="2000" b="1" dirty="0" smtClean="0">
                <a:latin typeface="Palatino Linotype" panose="02040502050505030304" pitchFamily="18" charset="0"/>
              </a:rPr>
              <a:t>· Oráculos: </a:t>
            </a:r>
            <a:r>
              <a:rPr lang="es-ES" sz="2000" i="1" dirty="0" err="1" smtClean="0">
                <a:latin typeface="Palatino Linotype" panose="02040502050505030304" pitchFamily="18" charset="0"/>
              </a:rPr>
              <a:t>Orac.Sib</a:t>
            </a:r>
            <a:r>
              <a:rPr lang="es-ES" sz="2000" dirty="0">
                <a:latin typeface="Palatino Linotype" panose="02040502050505030304" pitchFamily="18" charset="0"/>
              </a:rPr>
              <a:t>. </a:t>
            </a:r>
            <a:r>
              <a:rPr lang="es-ES" sz="2000" dirty="0" smtClean="0">
                <a:latin typeface="Palatino Linotype" panose="02040502050505030304" pitchFamily="18" charset="0"/>
              </a:rPr>
              <a:t>5.276.</a:t>
            </a:r>
            <a:endParaRPr lang="es-ES" sz="2000" dirty="0">
              <a:latin typeface="Palatino Linotype" panose="02040502050505030304" pitchFamily="18" charset="0"/>
            </a:endParaRPr>
          </a:p>
          <a:p>
            <a:endParaRPr lang="es-ES" dirty="0"/>
          </a:p>
        </p:txBody>
      </p:sp>
    </p:spTree>
    <p:extLst>
      <p:ext uri="{BB962C8B-B14F-4D97-AF65-F5344CB8AC3E}">
        <p14:creationId xmlns:p14="http://schemas.microsoft.com/office/powerpoint/2010/main" val="12730951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 sz="2400" b="1" dirty="0" err="1">
                <a:latin typeface="Palatino Linotype" panose="02040502050505030304" pitchFamily="18" charset="0"/>
              </a:rPr>
              <a:t>Diogenianus</a:t>
            </a:r>
            <a:r>
              <a:rPr lang="es-ES" sz="2400" b="1" dirty="0">
                <a:latin typeface="Palatino Linotype" panose="02040502050505030304" pitchFamily="18" charset="0"/>
              </a:rPr>
              <a:t> </a:t>
            </a:r>
            <a:r>
              <a:rPr lang="es-ES" sz="2400" b="1" dirty="0" err="1" smtClean="0">
                <a:latin typeface="Palatino Linotype" panose="02040502050505030304" pitchFamily="18" charset="0"/>
              </a:rPr>
              <a:t>paroemiographus</a:t>
            </a:r>
            <a:r>
              <a:rPr lang="es-ES" sz="2400" b="1" dirty="0" smtClean="0">
                <a:latin typeface="Palatino Linotype" panose="02040502050505030304" pitchFamily="18" charset="0"/>
              </a:rPr>
              <a:t> (s. II d.C.)</a:t>
            </a:r>
            <a:endParaRPr lang="es-ES" sz="2400" b="1" dirty="0">
              <a:latin typeface="Palatino Linotype" panose="02040502050505030304" pitchFamily="18" charset="0"/>
            </a:endParaRPr>
          </a:p>
        </p:txBody>
      </p:sp>
      <p:sp>
        <p:nvSpPr>
          <p:cNvPr id="3" name="2 Marcador de contenido"/>
          <p:cNvSpPr>
            <a:spLocks noGrp="1"/>
          </p:cNvSpPr>
          <p:nvPr>
            <p:ph idx="1"/>
          </p:nvPr>
        </p:nvSpPr>
        <p:spPr>
          <a:xfrm>
            <a:off x="457200" y="1600201"/>
            <a:ext cx="8229600" cy="2332855"/>
          </a:xfrm>
        </p:spPr>
        <p:txBody>
          <a:bodyPr/>
          <a:lstStyle/>
          <a:p>
            <a:pPr marL="0" indent="0">
              <a:lnSpc>
                <a:spcPts val="2500"/>
              </a:lnSpc>
              <a:spcBef>
                <a:spcPts val="480"/>
              </a:spcBef>
              <a:buNone/>
            </a:pPr>
            <a:r>
              <a:rPr lang="el-GR" sz="2000" b="1" dirty="0">
                <a:latin typeface="Palatino Linotype" panose="02040502050505030304" pitchFamily="18" charset="0"/>
              </a:rPr>
              <a:t>᾿Αληλεσμένος βίος καὶ μεμαγμένος</a:t>
            </a:r>
            <a:r>
              <a:rPr lang="el-GR" sz="2000" dirty="0">
                <a:latin typeface="Palatino Linotype" panose="02040502050505030304" pitchFamily="18" charset="0"/>
              </a:rPr>
              <a:t>: ἐπὶ τοῦ </a:t>
            </a:r>
            <a:r>
              <a:rPr lang="el-GR" sz="2000" dirty="0" smtClean="0">
                <a:latin typeface="Palatino Linotype" panose="02040502050505030304" pitchFamily="18" charset="0"/>
              </a:rPr>
              <a:t>ἑτοίμου </a:t>
            </a:r>
            <a:r>
              <a:rPr lang="el-GR" sz="2000" dirty="0">
                <a:latin typeface="Palatino Linotype" panose="02040502050505030304" pitchFamily="18" charset="0"/>
              </a:rPr>
              <a:t>καὶ προχείρου. </a:t>
            </a:r>
            <a:endParaRPr lang="es-ES" sz="2000" dirty="0" smtClean="0">
              <a:latin typeface="Palatino Linotype" panose="02040502050505030304" pitchFamily="18" charset="0"/>
            </a:endParaRPr>
          </a:p>
          <a:p>
            <a:pPr marL="0" indent="0">
              <a:lnSpc>
                <a:spcPts val="2500"/>
              </a:lnSpc>
              <a:spcBef>
                <a:spcPts val="480"/>
              </a:spcBef>
              <a:buNone/>
            </a:pPr>
            <a:endParaRPr lang="es-ES" sz="2000" dirty="0" smtClean="0">
              <a:latin typeface="Palatino Linotype" panose="02040502050505030304" pitchFamily="18" charset="0"/>
            </a:endParaRPr>
          </a:p>
          <a:p>
            <a:pPr marL="0" indent="0">
              <a:lnSpc>
                <a:spcPts val="2500"/>
              </a:lnSpc>
              <a:spcBef>
                <a:spcPts val="480"/>
              </a:spcBef>
              <a:buNone/>
            </a:pPr>
            <a:r>
              <a:rPr lang="el-GR" sz="2000" b="1" dirty="0" smtClean="0">
                <a:latin typeface="Palatino Linotype" panose="02040502050505030304" pitchFamily="18" charset="0"/>
              </a:rPr>
              <a:t>῎</a:t>
            </a:r>
            <a:r>
              <a:rPr lang="el-GR" sz="2000" b="1" dirty="0">
                <a:latin typeface="Palatino Linotype" panose="02040502050505030304" pitchFamily="18" charset="0"/>
              </a:rPr>
              <a:t>Ασπαρτα καὶ ἀνήροτα</a:t>
            </a:r>
            <a:r>
              <a:rPr lang="el-GR" sz="2000" dirty="0">
                <a:latin typeface="Palatino Linotype" panose="02040502050505030304" pitchFamily="18" charset="0"/>
              </a:rPr>
              <a:t>: ἐπὶ τοῦ ὁμοίου. </a:t>
            </a:r>
          </a:p>
          <a:p>
            <a:endParaRPr lang="es-ES" dirty="0"/>
          </a:p>
        </p:txBody>
      </p:sp>
    </p:spTree>
    <p:extLst>
      <p:ext uri="{BB962C8B-B14F-4D97-AF65-F5344CB8AC3E}">
        <p14:creationId xmlns:p14="http://schemas.microsoft.com/office/powerpoint/2010/main" val="31592632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196752"/>
            <a:ext cx="8229600" cy="2160239"/>
          </a:xfrm>
        </p:spPr>
        <p:txBody>
          <a:bodyPr>
            <a:normAutofit/>
          </a:bodyPr>
          <a:lstStyle/>
          <a:p>
            <a:pPr marL="0" indent="0" algn="ctr">
              <a:buNone/>
            </a:pPr>
            <a:r>
              <a:rPr lang="es-ES" sz="4800" dirty="0" smtClean="0">
                <a:latin typeface="Palatino Linotype" panose="02040502050505030304" pitchFamily="18" charset="0"/>
              </a:rPr>
              <a:t>Muchas gracias por su atención</a:t>
            </a:r>
            <a:endParaRPr lang="es-ES" sz="4800" dirty="0">
              <a:latin typeface="Palatino Linotype" panose="02040502050505030304" pitchFamily="18" charset="0"/>
            </a:endParaRPr>
          </a:p>
        </p:txBody>
      </p:sp>
    </p:spTree>
    <p:extLst>
      <p:ext uri="{BB962C8B-B14F-4D97-AF65-F5344CB8AC3E}">
        <p14:creationId xmlns:p14="http://schemas.microsoft.com/office/powerpoint/2010/main" val="1832911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ersonalizado 1">
      <a:dk1>
        <a:sysClr val="windowText" lastClr="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659</TotalTime>
  <Words>2660</Words>
  <Application>Microsoft Office PowerPoint</Application>
  <PresentationFormat>Presentación en pantalla (4:3)</PresentationFormat>
  <Paragraphs>81</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De verso a proverbio: el caso de Od. 9.109</vt:lpstr>
      <vt:lpstr>  Primeros testimonios: uso del verso en sentido literal, Diodoro Sículo y Estrabón.  1. Timaeus historicus (ss. IV/III a.C.) FGrH 566, fr. 164.14-21 (=D. S. 5. 2.4)  </vt:lpstr>
      <vt:lpstr>2. Diodorus Siculus (s. I a.C.) Bibliotheca historica 5.69.3</vt:lpstr>
      <vt:lpstr>3. Strabo geographus (ss. I a.C./ I d.C.) Geographica 11.4.3 </vt:lpstr>
      <vt:lpstr>4. Strabo geographus (ss. I a.C./ I d.C.) Geographica 13.1.25 </vt:lpstr>
      <vt:lpstr>  S. II d.C.: primeros textos con sentido metafórico de la mano de Luciano  5. Lucianus sophista (s. II d.C.) Phalaris 2 2.8 </vt:lpstr>
      <vt:lpstr>6. Lucianus sophista (s. II d.C.) De parasito sive artem esse parasiticam 23-24 </vt:lpstr>
      <vt:lpstr>7. Maximus Tyrius (s. II d.C.) Dissertationes 23.5 </vt:lpstr>
      <vt:lpstr>8. Origenes (s. III d.C.) Contra Celsum 4.74-76 (= Celsus 4.74-76) </vt:lpstr>
      <vt:lpstr>Ss. III-V d.C.: punto álgido de la expresión  9. Philostratus Maior sophista (s. III d.C.) Imagines 1.9.1 </vt:lpstr>
      <vt:lpstr>10. Eusebius Caesariensis (ss. III/IV a.C.) Preparatio evangelica 12.13 </vt:lpstr>
      <vt:lpstr>11. Eusebius Caesariensis (ss. III/IV a.C.) Fragmenta in Lucam 24.556-7</vt:lpstr>
      <vt:lpstr> 12. Gregorius Nyssenus (s. IV d.C.) Adversus eos qui castigationes aegre ferunt 46.316 </vt:lpstr>
      <vt:lpstr>13. Gregorius Nyssenus (s. IV d.C.) Contra Eunomium 1.1.49-52</vt:lpstr>
      <vt:lpstr> 14. Gregorius Nyssenus (s. IV d.C.) Contra usurarios 9.197 </vt:lpstr>
      <vt:lpstr>15. Libanius sophista (s. IV d.C.) Progymnasmata 3.3.26-27 </vt:lpstr>
      <vt:lpstr>16. Themistius (s.IV d.C.) Oratio 21.260a-d</vt:lpstr>
      <vt:lpstr>17. Theodoretus Cyrensis (s. V d.C.) Graecarum affectionum curatio 4.68-70 </vt:lpstr>
      <vt:lpstr>18. Theodoretus Cyrensis (s. V d.C.) De incarnatione domini 75.1460 </vt:lpstr>
      <vt:lpstr>19.Theodoretus Cyrensis (s. V d.C.) Interpretatio in XIV epistulas sancti Pauli 82.460 </vt:lpstr>
      <vt:lpstr>Últimos testimonios: Ss. XI y XII d.C.  20. Michael Psellus (s. XI d.C.) Chronographia 4.36 </vt:lpstr>
      <vt:lpstr>21. Eustathius Thessalonicensis (s. XII d.C.) De capta Thessalonica pág. 108 </vt:lpstr>
      <vt:lpstr>Conclusiones   Textos descartados del estudio:</vt:lpstr>
      <vt:lpstr>Diogenianus paroemiographus (s. II d.C.)</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verso a proverbio: el caso de Od. 9.109</dc:title>
  <dc:creator>Abigail</dc:creator>
  <cp:lastModifiedBy>Abigail</cp:lastModifiedBy>
  <cp:revision>28</cp:revision>
  <dcterms:created xsi:type="dcterms:W3CDTF">2017-03-10T12:06:38Z</dcterms:created>
  <dcterms:modified xsi:type="dcterms:W3CDTF">2017-03-28T10:58:03Z</dcterms:modified>
</cp:coreProperties>
</file>